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6" r:id="rId4"/>
    <p:sldId id="287" r:id="rId5"/>
    <p:sldId id="288" r:id="rId6"/>
    <p:sldId id="289" r:id="rId7"/>
    <p:sldId id="27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5.8.2014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5.8.2014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5.8.2014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5.8.2014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5.8.2014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5.8.2014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5.8.2014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5.8.2014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5.8.2014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5.8.2014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E81-7677-421D-B0C1-B00E65A84AD0}" type="datetimeFigureOut">
              <a:rPr lang="cs-CZ" smtClean="0"/>
              <a:t>5.8.2014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416E81-7677-421D-B0C1-B00E65A84AD0}" type="datetimeFigureOut">
              <a:rPr lang="cs-CZ" smtClean="0"/>
              <a:t>5.8.2014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54CAC9-799C-426B-A024-AD4124239788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7zs.wz.cz/opvk%20velke%20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836712"/>
            <a:ext cx="5867400" cy="1457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059832" y="3429000"/>
            <a:ext cx="54006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MATEMATIKA</a:t>
            </a:r>
          </a:p>
          <a:p>
            <a:endParaRPr lang="cs-CZ" sz="28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   		 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Objem a povrch </a:t>
            </a:r>
          </a:p>
          <a:p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		  </a:t>
            </a:r>
            <a:r>
              <a:rPr lang="cs-CZ" sz="2800" b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koule 1 </a:t>
            </a:r>
            <a:endParaRPr lang="cs-CZ" sz="28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05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62817" y="260648"/>
            <a:ext cx="8640960" cy="46805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Picture 2" descr="http://7zs.wz.cz/opvk%20velke%20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068" y="5229200"/>
            <a:ext cx="5867400" cy="1457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371097" y="404664"/>
            <a:ext cx="8352928" cy="353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Název projektu:  Nové ICT rozvíjí matematické a odborné kompetence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Číslo projektu:  CZ.1.07/1.5.00/34.0228</a:t>
            </a:r>
          </a:p>
          <a:p>
            <a:pPr>
              <a:lnSpc>
                <a:spcPct val="150000"/>
              </a:lnSpc>
            </a:pPr>
            <a:endParaRPr lang="cs-CZ" sz="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Název školy:  Střední odborná škola Litovel, Komenského 677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Číslo materiálu:  III-2-07-19_Objem-a-povrch-koule-1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Autor:  Mgr. Stanislav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Prucek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Tematický okruh:  Matematika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Ročník:  III.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Datum tvorby:  leden 2014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71097" y="414908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Autorem materiálu a všech jeho částí, není-li uvedeno jinak,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je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				       </a:t>
            </a:r>
            <a:r>
              <a:rPr lang="cs-CZ" dirty="0">
                <a:latin typeface="Arial" pitchFamily="34" charset="0"/>
                <a:cs typeface="Arial" pitchFamily="34" charset="0"/>
              </a:rPr>
              <a:t>Mgr.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Stanislav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Prucek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268288" y="4034459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68288" y="1340768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G:\DUMY\LOGO S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695" y="1354057"/>
            <a:ext cx="2315553" cy="1946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73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360000" y="288000"/>
            <a:ext cx="837780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0" tIns="45720" rIns="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200" b="1" dirty="0" smtClean="0">
                <a:latin typeface="Arial Black" pitchFamily="34" charset="0"/>
              </a:rPr>
              <a:t>Koule</a:t>
            </a:r>
            <a:endParaRPr lang="cs-CZ" sz="3200" b="1" dirty="0">
              <a:latin typeface="Arial Black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60000" y="1260000"/>
            <a:ext cx="8377808" cy="139880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lIns="180000" tIns="144000" rIns="180000" bIns="144000" rtlCol="0">
            <a:spAutoFit/>
          </a:bodyPr>
          <a:lstStyle/>
          <a:p>
            <a:pPr algn="just"/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Koule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se středem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a poloměrem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je množina všech bodů v prostoru, které mají od středu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vzdálenost menší nebo rovnou poloměru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60000" y="2772000"/>
            <a:ext cx="8377808" cy="102947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txBody>
          <a:bodyPr wrap="square" lIns="180000" tIns="144000" rIns="180000" bIns="144000" rtlCol="0">
            <a:spAutoFit/>
          </a:bodyPr>
          <a:lstStyle/>
          <a:p>
            <a:pPr algn="just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Koule vznikne otáčením kruhu kolem jeho libovolného průměru.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57" y="4001839"/>
            <a:ext cx="2599071" cy="2614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001839"/>
            <a:ext cx="2740956" cy="2614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175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Šipka doleva 2">
            <a:hlinkClick r:id="rId2" action="ppaction://hlinksldjump"/>
          </p:cNvPr>
          <p:cNvSpPr/>
          <p:nvPr/>
        </p:nvSpPr>
        <p:spPr>
          <a:xfrm>
            <a:off x="467544" y="6309320"/>
            <a:ext cx="1008112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4300950" y="1728000"/>
                <a:ext cx="4403144" cy="3536573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02060"/>
                </a:solidFill>
              </a:ln>
            </p:spPr>
            <p:txBody>
              <a:bodyPr wrap="square" lIns="180000" tIns="144000" rIns="180000" bIns="144000" rtlCol="0">
                <a:spAutoFit/>
              </a:bodyPr>
              <a:lstStyle/>
              <a:p>
                <a:pPr algn="just"/>
                <a:r>
                  <a:rPr lang="cs-CZ" sz="5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	</a:t>
                </a:r>
              </a:p>
              <a:p>
                <a:pPr algn="just"/>
                <a:r>
                  <a:rPr lang="cs-CZ" sz="24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endParaRPr lang="cs-CZ" sz="2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cs-CZ" sz="1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cs-CZ" sz="2400" b="1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cs-CZ" sz="2400" b="1" dirty="0" smtClean="0"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cs-CZ" sz="2400" b="1" i="1" dirty="0" smtClean="0">
                    <a:solidFill>
                      <a:schemeClr val="accent5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cs-CZ" sz="2400" b="1" i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cs-CZ" sz="2400" b="1" dirty="0" smtClean="0">
                    <a:latin typeface="Times New Roman" pitchFamily="18" charset="0"/>
                    <a:cs typeface="Times New Roman" pitchFamily="18" charset="0"/>
                  </a:rPr>
                  <a:t> je poloměr </a:t>
                </a:r>
                <a:r>
                  <a:rPr lang="cs-CZ" sz="2400" b="1" dirty="0" smtClean="0">
                    <a:latin typeface="Times New Roman" pitchFamily="18" charset="0"/>
                    <a:cs typeface="Times New Roman" pitchFamily="18" charset="0"/>
                  </a:rPr>
                  <a:t>koule</a:t>
                </a:r>
                <a:endParaRPr lang="cs-CZ" sz="2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cs-CZ" sz="1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cs-CZ" sz="2400" b="1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cs-CZ" sz="2400" b="1" dirty="0" smtClean="0"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cs-CZ" sz="24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cs-CZ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sz="2400" b="1" dirty="0" smtClean="0">
                    <a:latin typeface="Times New Roman" pitchFamily="18" charset="0"/>
                    <a:cs typeface="Times New Roman" pitchFamily="18" charset="0"/>
                  </a:rPr>
                  <a:t>  je průměr </a:t>
                </a:r>
                <a:r>
                  <a:rPr lang="cs-CZ" sz="2400" b="1" dirty="0" smtClean="0">
                    <a:latin typeface="Times New Roman" pitchFamily="18" charset="0"/>
                    <a:cs typeface="Times New Roman" pitchFamily="18" charset="0"/>
                  </a:rPr>
                  <a:t>koule</a:t>
                </a:r>
                <a:endParaRPr lang="cs-CZ" sz="2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cs-CZ" sz="1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cs-CZ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cs-CZ" sz="2400" b="1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je </a:t>
                </a:r>
                <a:r>
                  <a:rPr lang="cs-CZ" sz="2400" b="1" dirty="0" smtClean="0">
                    <a:latin typeface="Times New Roman" pitchFamily="18" charset="0"/>
                    <a:cs typeface="Times New Roman" pitchFamily="18" charset="0"/>
                  </a:rPr>
                  <a:t>střed </a:t>
                </a:r>
                <a:r>
                  <a:rPr lang="cs-CZ" sz="2400" b="1" dirty="0">
                    <a:latin typeface="Times New Roman" pitchFamily="18" charset="0"/>
                    <a:cs typeface="Times New Roman" pitchFamily="18" charset="0"/>
                  </a:rPr>
                  <a:t>koule</a:t>
                </a:r>
                <a:endParaRPr lang="cs-CZ" sz="24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cs-CZ" sz="1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cs-CZ" sz="2400" b="1" dirty="0" smtClean="0">
                    <a:solidFill>
                      <a:schemeClr val="accent6">
                        <a:lumMod val="50000"/>
                      </a:schemeClr>
                    </a:solidFill>
                    <a:cs typeface="Times New Roman" pitchFamily="18" charset="0"/>
                  </a:rPr>
                  <a:t>   </a:t>
                </a:r>
                <a:r>
                  <a:rPr lang="cs-CZ" sz="2400" b="1" dirty="0" smtClean="0">
                    <a:solidFill>
                      <a:schemeClr val="accent6">
                        <a:lumMod val="50000"/>
                      </a:schemeClr>
                    </a:solidFill>
                    <a:cs typeface="Times New Roman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𝒅</m:t>
                    </m:r>
                    <m:r>
                      <a:rPr lang="cs-CZ" sz="2400" b="1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cs-CZ" sz="2400" b="1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𝟐</m:t>
                    </m:r>
                    <m:r>
                      <a:rPr lang="cs-CZ" sz="2400" b="1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𝒓</m:t>
                    </m:r>
                  </m:oMath>
                </a14:m>
                <a:r>
                  <a:rPr lang="cs-CZ" sz="2400" b="1" dirty="0" smtClean="0">
                    <a:solidFill>
                      <a:schemeClr val="accent6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cs-CZ" sz="2400" b="1" dirty="0" smtClean="0">
                    <a:latin typeface="Times New Roman" pitchFamily="18" charset="0"/>
                    <a:cs typeface="Times New Roman" pitchFamily="18" charset="0"/>
                  </a:rPr>
                  <a:t>nebo  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𝒓</m:t>
                    </m:r>
                    <m:r>
                      <a:rPr lang="cs-CZ" sz="2400" b="1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cs-CZ" sz="24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cs-CZ" sz="24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𝒅</m:t>
                        </m:r>
                      </m:num>
                      <m:den>
                        <m:r>
                          <a:rPr lang="cs-CZ" sz="24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cs-CZ" sz="2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cs-CZ" sz="11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cs-CZ" sz="24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950" y="1728000"/>
                <a:ext cx="4403144" cy="353657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3810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1728000"/>
            <a:ext cx="3694023" cy="3536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72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359644" y="180000"/>
            <a:ext cx="8377808" cy="852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0" tIns="45720" rIns="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200" b="1" dirty="0" smtClean="0">
                <a:latin typeface="Arial Black" pitchFamily="34" charset="0"/>
              </a:rPr>
              <a:t>Objem </a:t>
            </a:r>
            <a:r>
              <a:rPr lang="cs-CZ" sz="3200" b="1" dirty="0" smtClean="0">
                <a:latin typeface="Arial Black" pitchFamily="34" charset="0"/>
              </a:rPr>
              <a:t>koule</a:t>
            </a:r>
            <a:endParaRPr lang="cs-CZ" sz="3200" b="1" dirty="0">
              <a:latin typeface="Arial Black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/>
              <p:cNvSpPr txBox="1"/>
              <p:nvPr/>
            </p:nvSpPr>
            <p:spPr>
              <a:xfrm>
                <a:off x="359644" y="4752000"/>
                <a:ext cx="8377808" cy="115816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02060"/>
                </a:solidFill>
              </a:ln>
            </p:spPr>
            <p:txBody>
              <a:bodyPr wrap="square" lIns="180000" tIns="144000" rIns="180000" bIns="144000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0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𝑽</m:t>
                      </m:r>
                      <m:r>
                        <a:rPr lang="cs-CZ" sz="30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30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cs-CZ" sz="30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cs-CZ" sz="30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  <m:r>
                        <a:rPr lang="cs-CZ" sz="30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𝝅</m:t>
                      </m:r>
                      <m:sSup>
                        <m:sSupPr>
                          <m:ctrlPr>
                            <a:rPr lang="cs-CZ" sz="3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cs-CZ" sz="3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cs-CZ" sz="30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cs-CZ" sz="3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44" y="4752000"/>
                <a:ext cx="8377808" cy="115816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3810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Šipka doleva 4">
            <a:hlinkClick r:id="rId3" action="ppaction://hlinksldjump"/>
          </p:cNvPr>
          <p:cNvSpPr/>
          <p:nvPr/>
        </p:nvSpPr>
        <p:spPr>
          <a:xfrm>
            <a:off x="467544" y="6309320"/>
            <a:ext cx="1008112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593" y="1268760"/>
            <a:ext cx="329991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7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360000" y="188640"/>
            <a:ext cx="8377808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0" tIns="45720" rIns="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200" b="1" dirty="0" smtClean="0">
                <a:latin typeface="Arial Black" pitchFamily="34" charset="0"/>
              </a:rPr>
              <a:t>Povrch </a:t>
            </a:r>
            <a:r>
              <a:rPr lang="cs-CZ" sz="3200" b="1" dirty="0" smtClean="0">
                <a:latin typeface="Arial Black" pitchFamily="34" charset="0"/>
              </a:rPr>
              <a:t>koule</a:t>
            </a:r>
          </a:p>
          <a:p>
            <a:pPr algn="ctr"/>
            <a:r>
              <a:rPr lang="cs-CZ" sz="3200" b="1" dirty="0" smtClean="0">
                <a:latin typeface="Arial Black" pitchFamily="34" charset="0"/>
              </a:rPr>
              <a:t> </a:t>
            </a:r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Obsah kulové plochy</a:t>
            </a:r>
            <a:endParaRPr lang="cs-CZ" sz="32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/>
              <p:cNvSpPr txBox="1"/>
              <p:nvPr/>
            </p:nvSpPr>
            <p:spPr>
              <a:xfrm>
                <a:off x="3275856" y="2451367"/>
                <a:ext cx="5220112" cy="794412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02060"/>
                </a:solidFill>
              </a:ln>
            </p:spPr>
            <p:txBody>
              <a:bodyPr wrap="square" lIns="180000" tIns="144000" rIns="180000" bIns="144000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𝑺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𝟒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𝝅</m:t>
                      </m:r>
                      <m:sSup>
                        <m:sSupPr>
                          <m:ctrlP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451367"/>
                <a:ext cx="5220112" cy="79441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3810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360000" y="4293096"/>
            <a:ext cx="8377808" cy="102947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lIns="180000" tIns="144000" rIns="180000" bIns="144000" rtlCol="0">
            <a:spAutoFit/>
          </a:bodyPr>
          <a:lstStyle/>
          <a:p>
            <a:pPr algn="just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Místo o povrchu koule se někdy mluví o obsahu kulové plochy.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Šipka doleva 4">
            <a:hlinkClick r:id="rId3" action="ppaction://hlinksldjump"/>
          </p:cNvPr>
          <p:cNvSpPr/>
          <p:nvPr/>
        </p:nvSpPr>
        <p:spPr>
          <a:xfrm>
            <a:off x="467544" y="6309320"/>
            <a:ext cx="1008112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46850"/>
            <a:ext cx="2520280" cy="2403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360000" y="5517232"/>
            <a:ext cx="8377808" cy="660144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lIns="180000" tIns="144000" rIns="180000" bIns="144000" rtlCol="0">
            <a:spAutoFit/>
          </a:bodyPr>
          <a:lstStyle/>
          <a:p>
            <a:pPr algn="just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Kulová plocha se nedá rozvinout do roviny.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20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27081" y="260648"/>
            <a:ext cx="8640960" cy="59749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1097" y="404664"/>
            <a:ext cx="8352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Anotace:</a:t>
            </a:r>
          </a:p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Tato prezentace slouží k výkladu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Stereometrie – Objem a povrch těles.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Žáci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znají tělesa a umí popsat všechny jejich části. Znají vzorce pro výpočet objemu a povrchu hranolu, krychle, kvádru, válce, jehlanu, kužele a koule. Počítají objemy a povrchy uvedených těles.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Použité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zdroje: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doc. RNDr. Emil Calda, CSc.: Matematika pro dvouleté a tříleté učební obory středních odborných učilišť, 2.díl, 1. vydání 2003, Prometheus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ISBN 80-7196-260-0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2801" y="542063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Autorem materiálu a všech jeho částí, není-li uvedeno jinak,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je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				       </a:t>
            </a:r>
            <a:r>
              <a:rPr lang="cs-CZ" dirty="0">
                <a:latin typeface="Arial" pitchFamily="34" charset="0"/>
                <a:cs typeface="Arial" pitchFamily="34" charset="0"/>
              </a:rPr>
              <a:t>Mgr.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Stanislav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Prucek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262817" y="5373216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27081" y="1916832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Šipka doleva 11">
            <a:hlinkClick r:id="rId2" action="ppaction://hlinksldjump"/>
          </p:cNvPr>
          <p:cNvSpPr/>
          <p:nvPr/>
        </p:nvSpPr>
        <p:spPr>
          <a:xfrm>
            <a:off x="467544" y="6309320"/>
            <a:ext cx="1008112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21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3463</TotalTime>
  <Words>214</Words>
  <Application>Microsoft Office PowerPoint</Application>
  <PresentationFormat>Předvádění na obrazovce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Prucek Stanislav</dc:creator>
  <cp:lastModifiedBy>NB3</cp:lastModifiedBy>
  <cp:revision>222</cp:revision>
  <dcterms:created xsi:type="dcterms:W3CDTF">2013-01-11T17:11:37Z</dcterms:created>
  <dcterms:modified xsi:type="dcterms:W3CDTF">2014-08-05T14:06:48Z</dcterms:modified>
</cp:coreProperties>
</file>