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71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7D39-C283-431F-AA15-131C4D04C2F2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CF9B-193A-469C-87EB-57CBB20384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225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7D39-C283-431F-AA15-131C4D04C2F2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CF9B-193A-469C-87EB-57CBB20384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533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7D39-C283-431F-AA15-131C4D04C2F2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CF9B-193A-469C-87EB-57CBB20384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760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7D39-C283-431F-AA15-131C4D04C2F2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CF9B-193A-469C-87EB-57CBB20384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780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7D39-C283-431F-AA15-131C4D04C2F2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CF9B-193A-469C-87EB-57CBB20384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649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7D39-C283-431F-AA15-131C4D04C2F2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CF9B-193A-469C-87EB-57CBB20384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802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7D39-C283-431F-AA15-131C4D04C2F2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CF9B-193A-469C-87EB-57CBB20384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76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7D39-C283-431F-AA15-131C4D04C2F2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CF9B-193A-469C-87EB-57CBB20384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97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7D39-C283-431F-AA15-131C4D04C2F2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CF9B-193A-469C-87EB-57CBB20384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838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7D39-C283-431F-AA15-131C4D04C2F2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CF9B-193A-469C-87EB-57CBB20384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085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7D39-C283-431F-AA15-131C4D04C2F2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1CF9B-193A-469C-87EB-57CBB20384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480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B7D39-C283-431F-AA15-131C4D04C2F2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1CF9B-193A-469C-87EB-57CBB20384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2752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4005064"/>
            <a:ext cx="7772400" cy="1470025"/>
          </a:xfrm>
        </p:spPr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Rozklad mnohočlenů na součin  - vytýkání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194" y="0"/>
            <a:ext cx="7344816" cy="179713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0452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/>
              <a:t>Rozlož na součin (postupné vytýkání):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809328"/>
            <a:ext cx="8712968" cy="6048672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cs-CZ" b="1" dirty="0" err="1"/>
              <a:t>a</a:t>
            </a:r>
            <a:r>
              <a:rPr lang="cs-CZ" b="1" dirty="0" err="1" smtClean="0"/>
              <a:t>x</a:t>
            </a:r>
            <a:r>
              <a:rPr lang="cs-CZ" b="1" dirty="0" smtClean="0"/>
              <a:t> + </a:t>
            </a:r>
            <a:r>
              <a:rPr lang="cs-CZ" b="1" dirty="0" err="1" smtClean="0"/>
              <a:t>bx</a:t>
            </a:r>
            <a:r>
              <a:rPr lang="cs-CZ" b="1" dirty="0" smtClean="0"/>
              <a:t> + </a:t>
            </a:r>
            <a:r>
              <a:rPr lang="cs-CZ" b="1" dirty="0" err="1" smtClean="0"/>
              <a:t>cx</a:t>
            </a:r>
            <a:r>
              <a:rPr lang="cs-CZ" b="1" dirty="0" smtClean="0"/>
              <a:t> + </a:t>
            </a:r>
            <a:r>
              <a:rPr lang="cs-CZ" b="1" dirty="0" err="1" smtClean="0"/>
              <a:t>dx</a:t>
            </a:r>
            <a:r>
              <a:rPr lang="cs-CZ" b="1" dirty="0" smtClean="0"/>
              <a:t> =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5u + 5 + </a:t>
            </a:r>
            <a:r>
              <a:rPr lang="cs-CZ" b="1" dirty="0" err="1" smtClean="0"/>
              <a:t>uv</a:t>
            </a:r>
            <a:r>
              <a:rPr lang="cs-CZ" b="1" dirty="0" smtClean="0"/>
              <a:t> + v =</a:t>
            </a:r>
          </a:p>
          <a:p>
            <a:pPr marL="514350" indent="-514350">
              <a:buAutoNum type="arabicParenR"/>
            </a:pPr>
            <a:r>
              <a:rPr lang="cs-CZ" b="1" dirty="0" err="1"/>
              <a:t>a</a:t>
            </a:r>
            <a:r>
              <a:rPr lang="cs-CZ" b="1" dirty="0" err="1" smtClean="0"/>
              <a:t>m</a:t>
            </a:r>
            <a:r>
              <a:rPr lang="cs-CZ" b="1" dirty="0" smtClean="0"/>
              <a:t> + </a:t>
            </a:r>
            <a:r>
              <a:rPr lang="cs-CZ" b="1" dirty="0" err="1" smtClean="0"/>
              <a:t>an</a:t>
            </a:r>
            <a:r>
              <a:rPr lang="cs-CZ" b="1" dirty="0" smtClean="0"/>
              <a:t> + </a:t>
            </a:r>
            <a:r>
              <a:rPr lang="cs-CZ" b="1" dirty="0" err="1" smtClean="0"/>
              <a:t>bm</a:t>
            </a:r>
            <a:r>
              <a:rPr lang="cs-CZ" b="1" dirty="0" smtClean="0"/>
              <a:t> + </a:t>
            </a:r>
            <a:r>
              <a:rPr lang="cs-CZ" b="1" dirty="0" err="1" smtClean="0"/>
              <a:t>bn</a:t>
            </a:r>
            <a:r>
              <a:rPr lang="cs-CZ" b="1" dirty="0" smtClean="0"/>
              <a:t> =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10ax + 2ay + 15bx + 3by =</a:t>
            </a:r>
          </a:p>
          <a:p>
            <a:pPr marL="514350" indent="-514350">
              <a:buAutoNum type="arabicParenR"/>
            </a:pPr>
            <a:r>
              <a:rPr lang="cs-CZ" b="1" dirty="0" err="1"/>
              <a:t>p</a:t>
            </a:r>
            <a:r>
              <a:rPr lang="cs-CZ" b="1" dirty="0" err="1" smtClean="0"/>
              <a:t>m</a:t>
            </a:r>
            <a:r>
              <a:rPr lang="cs-CZ" b="1" dirty="0" smtClean="0"/>
              <a:t> – </a:t>
            </a:r>
            <a:r>
              <a:rPr lang="cs-CZ" b="1" dirty="0" err="1" smtClean="0"/>
              <a:t>pq</a:t>
            </a:r>
            <a:r>
              <a:rPr lang="cs-CZ" b="1" dirty="0" smtClean="0"/>
              <a:t> + 7m – 7q =</a:t>
            </a:r>
          </a:p>
          <a:p>
            <a:pPr marL="514350" indent="-514350">
              <a:buAutoNum type="arabicParenR"/>
            </a:pPr>
            <a:r>
              <a:rPr lang="cs-CZ" b="1" dirty="0" err="1"/>
              <a:t>q</a:t>
            </a:r>
            <a:r>
              <a:rPr lang="cs-CZ" b="1" dirty="0" err="1" smtClean="0"/>
              <a:t>r</a:t>
            </a:r>
            <a:r>
              <a:rPr lang="cs-CZ" b="1" dirty="0" smtClean="0"/>
              <a:t> + r + q + 1 =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2ay – 8az + 3xy – 12xz =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5ab – 5ac + 4bc – 4c</a:t>
            </a:r>
            <a:r>
              <a:rPr lang="cs-CZ" b="1" baseline="30000" dirty="0" smtClean="0"/>
              <a:t>2 </a:t>
            </a:r>
            <a:r>
              <a:rPr lang="cs-CZ" b="1" dirty="0" smtClean="0"/>
              <a:t>=</a:t>
            </a:r>
          </a:p>
          <a:p>
            <a:pPr marL="514350" indent="-514350">
              <a:buAutoNum type="arabicParenR"/>
            </a:pPr>
            <a:r>
              <a:rPr lang="cs-CZ" b="1" dirty="0"/>
              <a:t>a</a:t>
            </a:r>
            <a:r>
              <a:rPr lang="cs-CZ" b="1" baseline="30000" dirty="0" smtClean="0"/>
              <a:t>3</a:t>
            </a:r>
            <a:r>
              <a:rPr lang="cs-CZ" b="1" dirty="0" smtClean="0"/>
              <a:t> - a</a:t>
            </a:r>
            <a:r>
              <a:rPr lang="cs-CZ" b="1" baseline="30000" dirty="0" smtClean="0"/>
              <a:t>2 </a:t>
            </a:r>
            <a:r>
              <a:rPr lang="cs-CZ" b="1" dirty="0" smtClean="0"/>
              <a:t>+ a – 1 =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y</a:t>
            </a:r>
            <a:r>
              <a:rPr lang="cs-CZ" b="1" baseline="30000" dirty="0" smtClean="0"/>
              <a:t>4 </a:t>
            </a:r>
            <a:r>
              <a:rPr lang="cs-CZ" b="1" dirty="0" smtClean="0"/>
              <a:t>+ y</a:t>
            </a:r>
            <a:r>
              <a:rPr lang="cs-CZ" b="1" baseline="30000" dirty="0" smtClean="0"/>
              <a:t>3 </a:t>
            </a:r>
            <a:r>
              <a:rPr lang="cs-CZ" b="1" dirty="0" smtClean="0"/>
              <a:t>– y – 1 =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62214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/>
              <a:t>Rozlož na součin (postupné vytýkání):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809328"/>
            <a:ext cx="8712968" cy="6048672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cs-CZ" b="1" dirty="0" err="1"/>
              <a:t>a</a:t>
            </a:r>
            <a:r>
              <a:rPr lang="cs-CZ" b="1" dirty="0" err="1" smtClean="0"/>
              <a:t>x</a:t>
            </a:r>
            <a:r>
              <a:rPr lang="cs-CZ" b="1" dirty="0" smtClean="0"/>
              <a:t> + </a:t>
            </a:r>
            <a:r>
              <a:rPr lang="cs-CZ" b="1" dirty="0" err="1" smtClean="0"/>
              <a:t>bx</a:t>
            </a:r>
            <a:r>
              <a:rPr lang="cs-CZ" b="1" dirty="0" smtClean="0"/>
              <a:t> + </a:t>
            </a:r>
            <a:r>
              <a:rPr lang="cs-CZ" b="1" dirty="0" err="1" smtClean="0"/>
              <a:t>cx</a:t>
            </a:r>
            <a:r>
              <a:rPr lang="cs-CZ" b="1" dirty="0" smtClean="0"/>
              <a:t> + </a:t>
            </a:r>
            <a:r>
              <a:rPr lang="cs-CZ" b="1" dirty="0" err="1" smtClean="0"/>
              <a:t>dx</a:t>
            </a:r>
            <a:r>
              <a:rPr lang="cs-CZ" b="1" dirty="0" smtClean="0"/>
              <a:t> =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5u + 5 + </a:t>
            </a:r>
            <a:r>
              <a:rPr lang="cs-CZ" b="1" dirty="0" err="1" smtClean="0"/>
              <a:t>uv</a:t>
            </a:r>
            <a:r>
              <a:rPr lang="cs-CZ" b="1" dirty="0" smtClean="0"/>
              <a:t> + v =</a:t>
            </a:r>
          </a:p>
          <a:p>
            <a:pPr marL="514350" indent="-514350">
              <a:buAutoNum type="arabicParenR"/>
            </a:pPr>
            <a:r>
              <a:rPr lang="cs-CZ" b="1" dirty="0" err="1"/>
              <a:t>a</a:t>
            </a:r>
            <a:r>
              <a:rPr lang="cs-CZ" b="1" dirty="0" err="1" smtClean="0"/>
              <a:t>m</a:t>
            </a:r>
            <a:r>
              <a:rPr lang="cs-CZ" b="1" dirty="0" smtClean="0"/>
              <a:t> + </a:t>
            </a:r>
            <a:r>
              <a:rPr lang="cs-CZ" b="1" dirty="0" err="1" smtClean="0"/>
              <a:t>an</a:t>
            </a:r>
            <a:r>
              <a:rPr lang="cs-CZ" b="1" dirty="0" smtClean="0"/>
              <a:t> + </a:t>
            </a:r>
            <a:r>
              <a:rPr lang="cs-CZ" b="1" dirty="0" err="1" smtClean="0"/>
              <a:t>bm</a:t>
            </a:r>
            <a:r>
              <a:rPr lang="cs-CZ" b="1" dirty="0" smtClean="0"/>
              <a:t> + </a:t>
            </a:r>
            <a:r>
              <a:rPr lang="cs-CZ" b="1" dirty="0" err="1" smtClean="0"/>
              <a:t>bn</a:t>
            </a:r>
            <a:r>
              <a:rPr lang="cs-CZ" b="1" dirty="0" smtClean="0"/>
              <a:t> =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10ax + 2ay + 15bx + 3by =</a:t>
            </a:r>
          </a:p>
          <a:p>
            <a:pPr marL="514350" indent="-514350">
              <a:buAutoNum type="arabicParenR"/>
            </a:pPr>
            <a:r>
              <a:rPr lang="cs-CZ" b="1" dirty="0" err="1"/>
              <a:t>p</a:t>
            </a:r>
            <a:r>
              <a:rPr lang="cs-CZ" b="1" dirty="0" err="1" smtClean="0"/>
              <a:t>m</a:t>
            </a:r>
            <a:r>
              <a:rPr lang="cs-CZ" b="1" dirty="0" smtClean="0"/>
              <a:t> – </a:t>
            </a:r>
            <a:r>
              <a:rPr lang="cs-CZ" b="1" dirty="0" err="1" smtClean="0"/>
              <a:t>pq</a:t>
            </a:r>
            <a:r>
              <a:rPr lang="cs-CZ" b="1" dirty="0" smtClean="0"/>
              <a:t> + 7m – 7q =</a:t>
            </a:r>
          </a:p>
          <a:p>
            <a:pPr marL="514350" indent="-514350">
              <a:buAutoNum type="arabicParenR"/>
            </a:pPr>
            <a:r>
              <a:rPr lang="cs-CZ" b="1" dirty="0" err="1"/>
              <a:t>q</a:t>
            </a:r>
            <a:r>
              <a:rPr lang="cs-CZ" b="1" dirty="0" err="1" smtClean="0"/>
              <a:t>r</a:t>
            </a:r>
            <a:r>
              <a:rPr lang="cs-CZ" b="1" dirty="0" smtClean="0"/>
              <a:t> + r + q + 1 =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2ay – 8az + 3xy – 12xz =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5ab – 5ac + 4bc – 4c</a:t>
            </a:r>
            <a:r>
              <a:rPr lang="cs-CZ" b="1" baseline="30000" dirty="0" smtClean="0"/>
              <a:t>2 </a:t>
            </a:r>
            <a:r>
              <a:rPr lang="cs-CZ" b="1" dirty="0" smtClean="0"/>
              <a:t>=</a:t>
            </a:r>
          </a:p>
          <a:p>
            <a:pPr marL="514350" indent="-514350">
              <a:buAutoNum type="arabicParenR"/>
            </a:pPr>
            <a:r>
              <a:rPr lang="cs-CZ" b="1" dirty="0"/>
              <a:t>a</a:t>
            </a:r>
            <a:r>
              <a:rPr lang="cs-CZ" b="1" baseline="30000" dirty="0" smtClean="0"/>
              <a:t>3</a:t>
            </a:r>
            <a:r>
              <a:rPr lang="cs-CZ" b="1" dirty="0" smtClean="0"/>
              <a:t> - a</a:t>
            </a:r>
            <a:r>
              <a:rPr lang="cs-CZ" b="1" baseline="30000" dirty="0" smtClean="0"/>
              <a:t>2 </a:t>
            </a:r>
            <a:r>
              <a:rPr lang="cs-CZ" b="1" dirty="0" smtClean="0"/>
              <a:t>+ a – 1 =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y</a:t>
            </a:r>
            <a:r>
              <a:rPr lang="cs-CZ" b="1" baseline="30000" dirty="0" smtClean="0"/>
              <a:t>4 </a:t>
            </a:r>
            <a:r>
              <a:rPr lang="cs-CZ" b="1" dirty="0" smtClean="0"/>
              <a:t>+ y</a:t>
            </a:r>
            <a:r>
              <a:rPr lang="cs-CZ" b="1" baseline="30000" dirty="0" smtClean="0"/>
              <a:t>3 </a:t>
            </a:r>
            <a:r>
              <a:rPr lang="cs-CZ" b="1" dirty="0" smtClean="0"/>
              <a:t>– y – 1 =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941168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/>
              <a:t>Rozlož na součin (postupné vytýkání):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809328"/>
            <a:ext cx="8712968" cy="6048672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cs-CZ" b="1" dirty="0" err="1"/>
              <a:t>a</a:t>
            </a:r>
            <a:r>
              <a:rPr lang="cs-CZ" b="1" dirty="0" err="1" smtClean="0"/>
              <a:t>x</a:t>
            </a:r>
            <a:r>
              <a:rPr lang="cs-CZ" b="1" dirty="0" smtClean="0"/>
              <a:t> + </a:t>
            </a:r>
            <a:r>
              <a:rPr lang="cs-CZ" b="1" dirty="0" err="1" smtClean="0"/>
              <a:t>bx</a:t>
            </a:r>
            <a:r>
              <a:rPr lang="cs-CZ" b="1" dirty="0" smtClean="0"/>
              <a:t> + </a:t>
            </a:r>
            <a:r>
              <a:rPr lang="cs-CZ" b="1" dirty="0" err="1" smtClean="0"/>
              <a:t>cx</a:t>
            </a:r>
            <a:r>
              <a:rPr lang="cs-CZ" b="1" dirty="0" smtClean="0"/>
              <a:t> + </a:t>
            </a:r>
            <a:r>
              <a:rPr lang="cs-CZ" b="1" dirty="0" err="1" smtClean="0"/>
              <a:t>dx</a:t>
            </a:r>
            <a:r>
              <a:rPr lang="cs-CZ" b="1" dirty="0" smtClean="0"/>
              <a:t> = </a:t>
            </a:r>
            <a:r>
              <a:rPr lang="cs-CZ" b="1" u="sng" dirty="0" smtClean="0"/>
              <a:t>2x (a + b)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5u + 5 + </a:t>
            </a:r>
            <a:r>
              <a:rPr lang="cs-CZ" b="1" dirty="0" err="1" smtClean="0"/>
              <a:t>uv</a:t>
            </a:r>
            <a:r>
              <a:rPr lang="cs-CZ" b="1" dirty="0" smtClean="0"/>
              <a:t> + v = </a:t>
            </a:r>
            <a:r>
              <a:rPr lang="cs-CZ" b="1" u="sng" dirty="0" smtClean="0"/>
              <a:t>(u + 1)(5 + v)</a:t>
            </a:r>
          </a:p>
          <a:p>
            <a:pPr marL="514350" indent="-514350">
              <a:buAutoNum type="arabicParenR"/>
            </a:pPr>
            <a:r>
              <a:rPr lang="cs-CZ" b="1" dirty="0" err="1"/>
              <a:t>a</a:t>
            </a:r>
            <a:r>
              <a:rPr lang="cs-CZ" b="1" dirty="0" err="1" smtClean="0"/>
              <a:t>m</a:t>
            </a:r>
            <a:r>
              <a:rPr lang="cs-CZ" b="1" dirty="0" smtClean="0"/>
              <a:t> + </a:t>
            </a:r>
            <a:r>
              <a:rPr lang="cs-CZ" b="1" dirty="0" err="1" smtClean="0"/>
              <a:t>an</a:t>
            </a:r>
            <a:r>
              <a:rPr lang="cs-CZ" b="1" dirty="0" smtClean="0"/>
              <a:t> + </a:t>
            </a:r>
            <a:r>
              <a:rPr lang="cs-CZ" b="1" dirty="0" err="1" smtClean="0"/>
              <a:t>bm</a:t>
            </a:r>
            <a:r>
              <a:rPr lang="cs-CZ" b="1" dirty="0" smtClean="0"/>
              <a:t> + </a:t>
            </a:r>
            <a:r>
              <a:rPr lang="cs-CZ" b="1" dirty="0" err="1" smtClean="0"/>
              <a:t>bn</a:t>
            </a:r>
            <a:r>
              <a:rPr lang="cs-CZ" b="1" dirty="0" smtClean="0"/>
              <a:t> = </a:t>
            </a:r>
            <a:r>
              <a:rPr lang="cs-CZ" b="1" u="sng" dirty="0" smtClean="0"/>
              <a:t>(m + n)(a + b)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10ax + 2ay + 15bx + 3by = </a:t>
            </a:r>
            <a:r>
              <a:rPr lang="cs-CZ" b="1" u="sng" dirty="0" smtClean="0"/>
              <a:t>(5x + y)(2a + 3b)</a:t>
            </a:r>
          </a:p>
          <a:p>
            <a:pPr marL="514350" indent="-514350">
              <a:buAutoNum type="arabicParenR"/>
            </a:pPr>
            <a:r>
              <a:rPr lang="cs-CZ" b="1" dirty="0" err="1"/>
              <a:t>p</a:t>
            </a:r>
            <a:r>
              <a:rPr lang="cs-CZ" b="1" dirty="0" err="1" smtClean="0"/>
              <a:t>m</a:t>
            </a:r>
            <a:r>
              <a:rPr lang="cs-CZ" b="1" dirty="0" smtClean="0"/>
              <a:t> – </a:t>
            </a:r>
            <a:r>
              <a:rPr lang="cs-CZ" b="1" dirty="0" err="1" smtClean="0"/>
              <a:t>pq</a:t>
            </a:r>
            <a:r>
              <a:rPr lang="cs-CZ" b="1" dirty="0" smtClean="0"/>
              <a:t> + 7m – 7q = </a:t>
            </a:r>
            <a:r>
              <a:rPr lang="cs-CZ" b="1" u="sng" dirty="0" smtClean="0"/>
              <a:t>(m – q)(p – 7)</a:t>
            </a:r>
          </a:p>
          <a:p>
            <a:pPr marL="514350" indent="-514350">
              <a:buAutoNum type="arabicParenR"/>
            </a:pPr>
            <a:r>
              <a:rPr lang="cs-CZ" b="1" dirty="0" err="1"/>
              <a:t>q</a:t>
            </a:r>
            <a:r>
              <a:rPr lang="cs-CZ" b="1" dirty="0" err="1" smtClean="0"/>
              <a:t>r</a:t>
            </a:r>
            <a:r>
              <a:rPr lang="cs-CZ" b="1" dirty="0" smtClean="0"/>
              <a:t> + r + q + 1 = </a:t>
            </a:r>
            <a:r>
              <a:rPr lang="cs-CZ" b="1" u="sng" dirty="0" smtClean="0"/>
              <a:t>(q + 1)(r + 1)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2ay – 8az + 3xy – 12xz = </a:t>
            </a:r>
            <a:r>
              <a:rPr lang="cs-CZ" b="1" u="sng" dirty="0" smtClean="0"/>
              <a:t>(y – 4z)(2a + 3x)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5ab – 5ac + 4bc – 4c</a:t>
            </a:r>
            <a:r>
              <a:rPr lang="cs-CZ" b="1" baseline="30000" dirty="0" smtClean="0"/>
              <a:t>2 </a:t>
            </a:r>
            <a:r>
              <a:rPr lang="cs-CZ" b="1" dirty="0" smtClean="0"/>
              <a:t>= </a:t>
            </a:r>
            <a:r>
              <a:rPr lang="cs-CZ" b="1" u="sng" dirty="0" smtClean="0"/>
              <a:t>(b – c)(5a + 4c)</a:t>
            </a:r>
          </a:p>
          <a:p>
            <a:pPr marL="514350" indent="-514350">
              <a:buAutoNum type="arabicParenR"/>
            </a:pPr>
            <a:r>
              <a:rPr lang="cs-CZ" b="1" dirty="0"/>
              <a:t>a</a:t>
            </a:r>
            <a:r>
              <a:rPr lang="cs-CZ" b="1" baseline="30000" dirty="0" smtClean="0"/>
              <a:t>3</a:t>
            </a:r>
            <a:r>
              <a:rPr lang="cs-CZ" b="1" dirty="0" smtClean="0"/>
              <a:t> - a</a:t>
            </a:r>
            <a:r>
              <a:rPr lang="cs-CZ" b="1" baseline="30000" dirty="0" smtClean="0"/>
              <a:t>2 </a:t>
            </a:r>
            <a:r>
              <a:rPr lang="cs-CZ" b="1" dirty="0" smtClean="0"/>
              <a:t>+ a – 1 = </a:t>
            </a:r>
            <a:r>
              <a:rPr lang="cs-CZ" b="1" u="sng" dirty="0" smtClean="0"/>
              <a:t>(a – </a:t>
            </a:r>
            <a:r>
              <a:rPr lang="cs-CZ" b="1" u="sng" dirty="0"/>
              <a:t>1)(a</a:t>
            </a:r>
            <a:r>
              <a:rPr lang="cs-CZ" b="1" u="sng" baseline="30000" dirty="0"/>
              <a:t>2 </a:t>
            </a:r>
            <a:r>
              <a:rPr lang="cs-CZ" b="1" u="sng" dirty="0" smtClean="0"/>
              <a:t>+ 1)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 y</a:t>
            </a:r>
            <a:r>
              <a:rPr lang="cs-CZ" b="1" baseline="30000" dirty="0" smtClean="0"/>
              <a:t>4 </a:t>
            </a:r>
            <a:r>
              <a:rPr lang="cs-CZ" b="1" dirty="0" smtClean="0"/>
              <a:t>+ y</a:t>
            </a:r>
            <a:r>
              <a:rPr lang="cs-CZ" b="1" baseline="30000" dirty="0" smtClean="0"/>
              <a:t>3 </a:t>
            </a:r>
            <a:r>
              <a:rPr lang="cs-CZ" b="1" dirty="0" smtClean="0"/>
              <a:t>– y – 1 = </a:t>
            </a:r>
            <a:r>
              <a:rPr lang="cs-CZ" b="1" u="sng" dirty="0" smtClean="0"/>
              <a:t>(y – </a:t>
            </a:r>
            <a:r>
              <a:rPr lang="cs-CZ" b="1" u="sng" dirty="0"/>
              <a:t>1</a:t>
            </a:r>
            <a:r>
              <a:rPr lang="cs-CZ" b="1" u="sng" dirty="0" smtClean="0"/>
              <a:t>)(y</a:t>
            </a:r>
            <a:r>
              <a:rPr lang="cs-CZ" b="1" u="sng" baseline="30000" dirty="0" smtClean="0"/>
              <a:t>3 </a:t>
            </a:r>
            <a:r>
              <a:rPr lang="cs-CZ" b="1" u="sng" dirty="0" smtClean="0"/>
              <a:t>– 1)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296202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800" b="1" u="sng" dirty="0" smtClean="0"/>
              <a:t>Uprav na </a:t>
            </a:r>
            <a:r>
              <a:rPr lang="cs-CZ" sz="2800" b="1" u="sng" dirty="0" smtClean="0"/>
              <a:t>součin vytýkáním:</a:t>
            </a:r>
            <a:endParaRPr lang="cs-CZ" sz="28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5257800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cs-CZ" b="1" dirty="0" smtClean="0"/>
              <a:t>3abm – 6amn =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36s</a:t>
            </a:r>
            <a:r>
              <a:rPr lang="cs-CZ" b="1" baseline="30000" dirty="0" smtClean="0"/>
              <a:t>4</a:t>
            </a:r>
            <a:r>
              <a:rPr lang="cs-CZ" b="1" dirty="0" smtClean="0"/>
              <a:t>t</a:t>
            </a:r>
            <a:r>
              <a:rPr lang="cs-CZ" b="1" baseline="30000" dirty="0" smtClean="0"/>
              <a:t>2</a:t>
            </a:r>
            <a:r>
              <a:rPr lang="cs-CZ" b="1" dirty="0" smtClean="0"/>
              <a:t> – 48s</a:t>
            </a:r>
            <a:r>
              <a:rPr lang="cs-CZ" b="1" baseline="30000" dirty="0" smtClean="0"/>
              <a:t>3</a:t>
            </a:r>
            <a:r>
              <a:rPr lang="cs-CZ" b="1" dirty="0" smtClean="0"/>
              <a:t>t</a:t>
            </a:r>
            <a:r>
              <a:rPr lang="cs-CZ" b="1" baseline="30000" dirty="0" smtClean="0"/>
              <a:t>3</a:t>
            </a:r>
            <a:r>
              <a:rPr lang="cs-CZ" b="1" dirty="0" smtClean="0"/>
              <a:t> =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ab</a:t>
            </a:r>
            <a:r>
              <a:rPr lang="cs-CZ" b="1" baseline="30000" dirty="0" smtClean="0"/>
              <a:t>2 </a:t>
            </a:r>
            <a:r>
              <a:rPr lang="cs-CZ" b="1" dirty="0" smtClean="0"/>
              <a:t>– ab =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3x</a:t>
            </a:r>
            <a:r>
              <a:rPr lang="cs-CZ" b="1" baseline="30000" dirty="0" smtClean="0"/>
              <a:t>2</a:t>
            </a:r>
            <a:r>
              <a:rPr lang="cs-CZ" b="1" dirty="0" smtClean="0"/>
              <a:t>y – 9xy</a:t>
            </a:r>
            <a:r>
              <a:rPr lang="cs-CZ" b="1" baseline="30000" dirty="0" smtClean="0"/>
              <a:t>2  </a:t>
            </a:r>
            <a:r>
              <a:rPr lang="cs-CZ" b="1" dirty="0" smtClean="0"/>
              <a:t>=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x</a:t>
            </a:r>
            <a:r>
              <a:rPr lang="cs-CZ" b="1" baseline="30000" dirty="0" smtClean="0"/>
              <a:t>3</a:t>
            </a:r>
            <a:r>
              <a:rPr lang="cs-CZ" b="1" dirty="0" smtClean="0"/>
              <a:t>y</a:t>
            </a:r>
            <a:r>
              <a:rPr lang="cs-CZ" b="1" baseline="30000" dirty="0" smtClean="0"/>
              <a:t>2 </a:t>
            </a:r>
            <a:r>
              <a:rPr lang="cs-CZ" b="1" dirty="0" smtClean="0"/>
              <a:t>+ 8x</a:t>
            </a:r>
            <a:r>
              <a:rPr lang="cs-CZ" b="1" baseline="30000" dirty="0" smtClean="0"/>
              <a:t>3</a:t>
            </a:r>
            <a:r>
              <a:rPr lang="cs-CZ" b="1" dirty="0" smtClean="0"/>
              <a:t>y</a:t>
            </a:r>
            <a:r>
              <a:rPr lang="cs-CZ" b="1" baseline="30000" dirty="0" smtClean="0"/>
              <a:t>3 </a:t>
            </a:r>
            <a:r>
              <a:rPr lang="cs-CZ" b="1" dirty="0" smtClean="0"/>
              <a:t>=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105r</a:t>
            </a:r>
            <a:r>
              <a:rPr lang="cs-CZ" b="1" baseline="30000" dirty="0" smtClean="0"/>
              <a:t>3</a:t>
            </a:r>
            <a:r>
              <a:rPr lang="cs-CZ" b="1" dirty="0" smtClean="0"/>
              <a:t> + 65r</a:t>
            </a:r>
            <a:r>
              <a:rPr lang="cs-CZ" b="1" baseline="30000" dirty="0" smtClean="0"/>
              <a:t>5 </a:t>
            </a:r>
            <a:r>
              <a:rPr lang="cs-CZ" b="1" dirty="0" smtClean="0"/>
              <a:t>=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cs-CZ" b="1" dirty="0" smtClean="0"/>
              <a:t>18ab</a:t>
            </a:r>
            <a:r>
              <a:rPr lang="cs-CZ" b="1" baseline="30000" dirty="0" smtClean="0"/>
              <a:t>2</a:t>
            </a:r>
            <a:r>
              <a:rPr lang="cs-CZ" b="1" dirty="0" smtClean="0"/>
              <a:t> + 21a</a:t>
            </a:r>
            <a:r>
              <a:rPr lang="cs-CZ" b="1" baseline="30000" dirty="0" smtClean="0"/>
              <a:t>2 </a:t>
            </a:r>
            <a:r>
              <a:rPr lang="cs-CZ" b="1" dirty="0" smtClean="0"/>
              <a:t>b</a:t>
            </a:r>
            <a:r>
              <a:rPr lang="cs-CZ" b="1" baseline="30000" dirty="0" smtClean="0"/>
              <a:t>2  </a:t>
            </a:r>
            <a:r>
              <a:rPr lang="cs-CZ" b="1" dirty="0" smtClean="0"/>
              <a:t>=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cs-CZ" b="1" dirty="0" smtClean="0"/>
              <a:t>75 – 45c</a:t>
            </a:r>
            <a:r>
              <a:rPr lang="cs-CZ" b="1" baseline="30000" dirty="0" smtClean="0"/>
              <a:t>3</a:t>
            </a:r>
            <a:r>
              <a:rPr lang="cs-CZ" b="1" dirty="0" smtClean="0"/>
              <a:t> =</a:t>
            </a:r>
          </a:p>
          <a:p>
            <a:pPr marL="514350" indent="-514350"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2977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800" b="1" u="sng" dirty="0" smtClean="0"/>
              <a:t>Řešení úprav </a:t>
            </a:r>
            <a:r>
              <a:rPr lang="cs-CZ" sz="2800" b="1" u="sng" dirty="0" smtClean="0"/>
              <a:t>na </a:t>
            </a:r>
            <a:r>
              <a:rPr lang="cs-CZ" sz="2800" b="1" u="sng" dirty="0" smtClean="0"/>
              <a:t>součin vytýkáním:</a:t>
            </a:r>
            <a:endParaRPr lang="cs-CZ" sz="28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5257800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cs-CZ" b="1" dirty="0" smtClean="0"/>
              <a:t>3abm – 6amn = 3am (b – 2n)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36s</a:t>
            </a:r>
            <a:r>
              <a:rPr lang="cs-CZ" b="1" baseline="30000" dirty="0" smtClean="0"/>
              <a:t>4</a:t>
            </a:r>
            <a:r>
              <a:rPr lang="cs-CZ" b="1" dirty="0" smtClean="0"/>
              <a:t>t</a:t>
            </a:r>
            <a:r>
              <a:rPr lang="cs-CZ" b="1" baseline="30000" dirty="0" smtClean="0"/>
              <a:t>2</a:t>
            </a:r>
            <a:r>
              <a:rPr lang="cs-CZ" b="1" dirty="0" smtClean="0"/>
              <a:t> – 48s</a:t>
            </a:r>
            <a:r>
              <a:rPr lang="cs-CZ" b="1" baseline="30000" dirty="0" smtClean="0"/>
              <a:t>3</a:t>
            </a:r>
            <a:r>
              <a:rPr lang="cs-CZ" b="1" dirty="0" smtClean="0"/>
              <a:t>t</a:t>
            </a:r>
            <a:r>
              <a:rPr lang="cs-CZ" b="1" baseline="30000" dirty="0" smtClean="0"/>
              <a:t>3</a:t>
            </a:r>
            <a:r>
              <a:rPr lang="cs-CZ" b="1" dirty="0" smtClean="0"/>
              <a:t> = 12s</a:t>
            </a:r>
            <a:r>
              <a:rPr lang="cs-CZ" b="1" baseline="30000" dirty="0" smtClean="0"/>
              <a:t>3</a:t>
            </a:r>
            <a:r>
              <a:rPr lang="cs-CZ" b="1" dirty="0" smtClean="0"/>
              <a:t>t</a:t>
            </a:r>
            <a:r>
              <a:rPr lang="cs-CZ" b="1" baseline="30000" dirty="0" smtClean="0"/>
              <a:t>2 </a:t>
            </a:r>
            <a:r>
              <a:rPr lang="cs-CZ" b="1" dirty="0" smtClean="0"/>
              <a:t>(s – t)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ab</a:t>
            </a:r>
            <a:r>
              <a:rPr lang="cs-CZ" b="1" baseline="30000" dirty="0" smtClean="0"/>
              <a:t>2 </a:t>
            </a:r>
            <a:r>
              <a:rPr lang="cs-CZ" b="1" dirty="0" smtClean="0"/>
              <a:t>– ab = ab(b – 1)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3x</a:t>
            </a:r>
            <a:r>
              <a:rPr lang="cs-CZ" b="1" baseline="30000" dirty="0" smtClean="0"/>
              <a:t>2</a:t>
            </a:r>
            <a:r>
              <a:rPr lang="cs-CZ" b="1" dirty="0" smtClean="0"/>
              <a:t>y – 9xy</a:t>
            </a:r>
            <a:r>
              <a:rPr lang="cs-CZ" b="1" baseline="30000" dirty="0" smtClean="0"/>
              <a:t>2  </a:t>
            </a:r>
            <a:r>
              <a:rPr lang="cs-CZ" b="1" dirty="0" smtClean="0"/>
              <a:t>= 3xy(x – y)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cs-CZ" b="1" dirty="0" smtClean="0"/>
              <a:t>x</a:t>
            </a:r>
            <a:r>
              <a:rPr lang="cs-CZ" b="1" baseline="30000" dirty="0" smtClean="0"/>
              <a:t>3</a:t>
            </a:r>
            <a:r>
              <a:rPr lang="cs-CZ" b="1" dirty="0" smtClean="0"/>
              <a:t>y</a:t>
            </a:r>
            <a:r>
              <a:rPr lang="cs-CZ" b="1" baseline="30000" dirty="0" smtClean="0"/>
              <a:t>2 </a:t>
            </a:r>
            <a:r>
              <a:rPr lang="cs-CZ" b="1" dirty="0" smtClean="0"/>
              <a:t>+ 8x</a:t>
            </a:r>
            <a:r>
              <a:rPr lang="cs-CZ" b="1" baseline="30000" dirty="0" smtClean="0"/>
              <a:t>3</a:t>
            </a:r>
            <a:r>
              <a:rPr lang="cs-CZ" b="1" dirty="0" smtClean="0"/>
              <a:t>y</a:t>
            </a:r>
            <a:r>
              <a:rPr lang="cs-CZ" b="1" baseline="30000" dirty="0" smtClean="0"/>
              <a:t>3 </a:t>
            </a:r>
            <a:r>
              <a:rPr lang="cs-CZ" b="1" dirty="0" smtClean="0"/>
              <a:t>= x</a:t>
            </a:r>
            <a:r>
              <a:rPr lang="cs-CZ" b="1" baseline="30000" dirty="0" smtClean="0"/>
              <a:t>3</a:t>
            </a:r>
            <a:r>
              <a:rPr lang="cs-CZ" b="1" dirty="0" smtClean="0"/>
              <a:t>y</a:t>
            </a:r>
            <a:r>
              <a:rPr lang="cs-CZ" b="1" baseline="30000" dirty="0" smtClean="0"/>
              <a:t>2</a:t>
            </a:r>
            <a:r>
              <a:rPr lang="cs-CZ" b="1" dirty="0" smtClean="0"/>
              <a:t>(1 + 8y)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cs-CZ" b="1" dirty="0" smtClean="0"/>
              <a:t>105r</a:t>
            </a:r>
            <a:r>
              <a:rPr lang="cs-CZ" b="1" baseline="30000" dirty="0" smtClean="0"/>
              <a:t>3</a:t>
            </a:r>
            <a:r>
              <a:rPr lang="cs-CZ" b="1" dirty="0" smtClean="0"/>
              <a:t> + 65r</a:t>
            </a:r>
            <a:r>
              <a:rPr lang="cs-CZ" b="1" baseline="30000" dirty="0" smtClean="0"/>
              <a:t>5 </a:t>
            </a:r>
            <a:r>
              <a:rPr lang="cs-CZ" b="1" dirty="0" smtClean="0"/>
              <a:t>= 5r</a:t>
            </a:r>
            <a:r>
              <a:rPr lang="cs-CZ" b="1" baseline="30000" dirty="0" smtClean="0"/>
              <a:t>3</a:t>
            </a:r>
            <a:r>
              <a:rPr lang="cs-CZ" b="1" dirty="0" smtClean="0"/>
              <a:t> (21 + 13r</a:t>
            </a:r>
            <a:r>
              <a:rPr lang="cs-CZ" b="1" baseline="30000" dirty="0" smtClean="0"/>
              <a:t>2 </a:t>
            </a:r>
            <a:r>
              <a:rPr lang="cs-CZ" b="1" dirty="0" smtClean="0"/>
              <a:t>)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cs-CZ" b="1" dirty="0" smtClean="0"/>
              <a:t>18ab</a:t>
            </a:r>
            <a:r>
              <a:rPr lang="cs-CZ" b="1" baseline="30000" dirty="0" smtClean="0"/>
              <a:t>2</a:t>
            </a:r>
            <a:r>
              <a:rPr lang="cs-CZ" b="1" dirty="0" smtClean="0"/>
              <a:t> + 21a</a:t>
            </a:r>
            <a:r>
              <a:rPr lang="cs-CZ" b="1" baseline="30000" dirty="0" smtClean="0"/>
              <a:t>2 </a:t>
            </a:r>
            <a:r>
              <a:rPr lang="cs-CZ" b="1" dirty="0" smtClean="0"/>
              <a:t>b</a:t>
            </a:r>
            <a:r>
              <a:rPr lang="cs-CZ" b="1" baseline="30000" dirty="0" smtClean="0"/>
              <a:t>2  </a:t>
            </a:r>
            <a:r>
              <a:rPr lang="cs-CZ" b="1" dirty="0" smtClean="0"/>
              <a:t>= 3ab(6b + 7a)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cs-CZ" b="1" dirty="0" smtClean="0"/>
              <a:t>75 – 45c</a:t>
            </a:r>
            <a:r>
              <a:rPr lang="cs-CZ" b="1" baseline="30000" dirty="0" smtClean="0"/>
              <a:t>3</a:t>
            </a:r>
            <a:r>
              <a:rPr lang="cs-CZ" b="1" dirty="0" smtClean="0"/>
              <a:t> = 15 ( 5 – 3c</a:t>
            </a:r>
            <a:r>
              <a:rPr lang="cs-CZ" b="1" baseline="30000" dirty="0" smtClean="0"/>
              <a:t>3</a:t>
            </a:r>
            <a:r>
              <a:rPr lang="cs-CZ" b="1" dirty="0" smtClean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0739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-22381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u="sng" dirty="0" smtClean="0"/>
              <a:t>Rozlož na součin dvou </a:t>
            </a:r>
            <a:r>
              <a:rPr lang="cs-CZ" sz="2800" b="1" u="sng" dirty="0" smtClean="0"/>
              <a:t>činitelů ( vytkni společnou závorku)</a:t>
            </a:r>
            <a:endParaRPr lang="cs-CZ" sz="28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688632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cs-CZ" b="1" dirty="0" smtClean="0"/>
              <a:t>a(x + y) + b(x + y) =</a:t>
            </a:r>
          </a:p>
          <a:p>
            <a:pPr marL="514350" indent="-514350">
              <a:buAutoNum type="arabicParenR"/>
            </a:pPr>
            <a:r>
              <a:rPr lang="cs-CZ" b="1" dirty="0"/>
              <a:t>p</a:t>
            </a:r>
            <a:r>
              <a:rPr lang="cs-CZ" b="1" dirty="0" smtClean="0"/>
              <a:t>(r + 2r) – q(r + 2r) =</a:t>
            </a:r>
          </a:p>
          <a:p>
            <a:pPr marL="514350" indent="-514350">
              <a:buAutoNum type="arabicParenR"/>
            </a:pPr>
            <a:r>
              <a:rPr lang="cs-CZ" b="1" dirty="0"/>
              <a:t>x</a:t>
            </a:r>
            <a:r>
              <a:rPr lang="cs-CZ" b="1" dirty="0" smtClean="0"/>
              <a:t>(m – n) + 5(m – n) =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5(k – l) + (k – l) =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2(u – 1) + v(u – 1) =</a:t>
            </a:r>
          </a:p>
          <a:p>
            <a:pPr marL="514350" indent="-514350">
              <a:buAutoNum type="arabicParenR"/>
            </a:pPr>
            <a:r>
              <a:rPr lang="cs-CZ" b="1" dirty="0"/>
              <a:t>x</a:t>
            </a:r>
            <a:r>
              <a:rPr lang="cs-CZ" b="1" dirty="0" smtClean="0"/>
              <a:t>(3z +1) + y(3z + 1) + 2z(3z + 1) =</a:t>
            </a:r>
          </a:p>
          <a:p>
            <a:pPr marL="514350" indent="-514350">
              <a:buAutoNum type="arabicParenR"/>
            </a:pPr>
            <a:r>
              <a:rPr lang="cs-CZ" b="1" dirty="0"/>
              <a:t>a</a:t>
            </a:r>
            <a:r>
              <a:rPr lang="cs-CZ" b="1" dirty="0" smtClean="0"/>
              <a:t>(u – 2) – 6b(u – 2) + (u – 2) =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7(a</a:t>
            </a:r>
            <a:r>
              <a:rPr lang="cs-CZ" b="1" baseline="30000" dirty="0" smtClean="0"/>
              <a:t>2 </a:t>
            </a:r>
            <a:r>
              <a:rPr lang="cs-CZ" b="1" dirty="0" smtClean="0"/>
              <a:t>+ b) + x(a</a:t>
            </a:r>
            <a:r>
              <a:rPr lang="cs-CZ" b="1" baseline="30000" dirty="0" smtClean="0"/>
              <a:t>2 </a:t>
            </a:r>
            <a:r>
              <a:rPr lang="cs-CZ" b="1" dirty="0"/>
              <a:t>+ b</a:t>
            </a:r>
            <a:r>
              <a:rPr lang="cs-CZ" b="1" dirty="0" smtClean="0"/>
              <a:t>) </a:t>
            </a:r>
            <a:r>
              <a:rPr lang="cs-CZ" b="1" dirty="0"/>
              <a:t>–</a:t>
            </a:r>
            <a:r>
              <a:rPr lang="cs-CZ" b="1" dirty="0" smtClean="0"/>
              <a:t> y(b + a</a:t>
            </a:r>
            <a:r>
              <a:rPr lang="cs-CZ" b="1" baseline="30000" dirty="0" smtClean="0"/>
              <a:t>2</a:t>
            </a:r>
            <a:r>
              <a:rPr lang="cs-CZ" b="1" dirty="0" smtClean="0"/>
              <a:t>) = 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2z(x +y</a:t>
            </a:r>
            <a:r>
              <a:rPr lang="cs-CZ" b="1" baseline="30000" dirty="0" smtClean="0"/>
              <a:t>2 </a:t>
            </a:r>
            <a:r>
              <a:rPr lang="cs-CZ" b="1" dirty="0" smtClean="0"/>
              <a:t>)+ (x + y</a:t>
            </a:r>
            <a:r>
              <a:rPr lang="cs-CZ" b="1" baseline="30000" dirty="0" smtClean="0"/>
              <a:t>2 </a:t>
            </a:r>
            <a:r>
              <a:rPr lang="cs-CZ" b="1" dirty="0" smtClean="0"/>
              <a:t>) </a:t>
            </a:r>
            <a:r>
              <a:rPr lang="cs-CZ" b="1" dirty="0"/>
              <a:t>–</a:t>
            </a:r>
            <a:r>
              <a:rPr lang="cs-CZ" b="1" dirty="0" smtClean="0"/>
              <a:t> 7z(x + y</a:t>
            </a:r>
            <a:r>
              <a:rPr lang="cs-CZ" b="1" baseline="30000" dirty="0" smtClean="0"/>
              <a:t>2</a:t>
            </a:r>
            <a:r>
              <a:rPr lang="cs-CZ" b="1" dirty="0" smtClean="0"/>
              <a:t>) =</a:t>
            </a:r>
          </a:p>
          <a:p>
            <a:pPr marL="514350" indent="-514350">
              <a:buAutoNum type="arabicParenR"/>
            </a:pPr>
            <a:endParaRPr lang="cs-CZ" dirty="0" smtClean="0"/>
          </a:p>
          <a:p>
            <a:pPr marL="514350" indent="-514350"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2170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-22381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u="sng" dirty="0" smtClean="0"/>
              <a:t>Rozlož na součin činitelů:</a:t>
            </a:r>
            <a:endParaRPr lang="cs-CZ" sz="28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80728"/>
            <a:ext cx="9036496" cy="5688632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cs-CZ" b="1" dirty="0" smtClean="0"/>
              <a:t>a(x + y) + b(x + y) = </a:t>
            </a:r>
            <a:r>
              <a:rPr lang="cs-CZ" b="1" u="sng" dirty="0" smtClean="0"/>
              <a:t>(x + y) (a + b)</a:t>
            </a:r>
          </a:p>
          <a:p>
            <a:pPr marL="514350" indent="-514350">
              <a:buAutoNum type="arabicParenR"/>
            </a:pPr>
            <a:r>
              <a:rPr lang="cs-CZ" b="1" dirty="0"/>
              <a:t>p</a:t>
            </a:r>
            <a:r>
              <a:rPr lang="cs-CZ" b="1" dirty="0" smtClean="0"/>
              <a:t>(r + 2r) – q(r + 2r) = </a:t>
            </a:r>
            <a:r>
              <a:rPr lang="cs-CZ" b="1" u="sng" dirty="0" smtClean="0"/>
              <a:t>(</a:t>
            </a:r>
            <a:r>
              <a:rPr lang="cs-CZ" b="1" u="sng" dirty="0"/>
              <a:t>r + 2r</a:t>
            </a:r>
            <a:r>
              <a:rPr lang="cs-CZ" b="1" u="sng" dirty="0" smtClean="0"/>
              <a:t>)(p – q)</a:t>
            </a:r>
          </a:p>
          <a:p>
            <a:pPr marL="514350" indent="-514350">
              <a:buAutoNum type="arabicParenR"/>
            </a:pPr>
            <a:r>
              <a:rPr lang="cs-CZ" b="1" dirty="0"/>
              <a:t>x</a:t>
            </a:r>
            <a:r>
              <a:rPr lang="cs-CZ" b="1" dirty="0" smtClean="0"/>
              <a:t>(m – n) + 5(m – n) = </a:t>
            </a:r>
            <a:r>
              <a:rPr lang="cs-CZ" b="1" u="sng" dirty="0" smtClean="0"/>
              <a:t>(</a:t>
            </a:r>
            <a:r>
              <a:rPr lang="cs-CZ" b="1" u="sng" dirty="0"/>
              <a:t>m – n) </a:t>
            </a:r>
            <a:r>
              <a:rPr lang="cs-CZ" b="1" u="sng" dirty="0" smtClean="0"/>
              <a:t>(x + 5)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5(k – l) + (k – l) = </a:t>
            </a:r>
            <a:r>
              <a:rPr lang="cs-CZ" b="1" u="sng" dirty="0" smtClean="0"/>
              <a:t>6 (k </a:t>
            </a:r>
            <a:r>
              <a:rPr lang="cs-CZ" b="1" u="sng" dirty="0"/>
              <a:t>– l</a:t>
            </a:r>
            <a:r>
              <a:rPr lang="cs-CZ" b="1" u="sng" dirty="0" smtClean="0"/>
              <a:t>)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2(u – 1) + v(u – 1) = </a:t>
            </a:r>
            <a:r>
              <a:rPr lang="cs-CZ" b="1" u="sng" dirty="0" smtClean="0"/>
              <a:t>(</a:t>
            </a:r>
            <a:r>
              <a:rPr lang="cs-CZ" b="1" u="sng" dirty="0"/>
              <a:t>u – 1</a:t>
            </a:r>
            <a:r>
              <a:rPr lang="cs-CZ" b="1" u="sng" dirty="0" smtClean="0"/>
              <a:t>)(2 + v) </a:t>
            </a:r>
          </a:p>
          <a:p>
            <a:pPr marL="514350" indent="-514350">
              <a:buAutoNum type="arabicParenR"/>
            </a:pPr>
            <a:r>
              <a:rPr lang="cs-CZ" b="1" dirty="0"/>
              <a:t>x</a:t>
            </a:r>
            <a:r>
              <a:rPr lang="cs-CZ" b="1" dirty="0" smtClean="0"/>
              <a:t>(3z +1) + y(3z + 1) + 2z(3z + 1) = </a:t>
            </a:r>
            <a:r>
              <a:rPr lang="cs-CZ" b="1" u="sng" dirty="0" smtClean="0"/>
              <a:t>(</a:t>
            </a:r>
            <a:r>
              <a:rPr lang="cs-CZ" b="1" u="sng" dirty="0"/>
              <a:t>3z + 1</a:t>
            </a:r>
            <a:r>
              <a:rPr lang="cs-CZ" b="1" u="sng" dirty="0" smtClean="0"/>
              <a:t>)(x + y+2z)</a:t>
            </a:r>
            <a:r>
              <a:rPr lang="cs-CZ" b="1" dirty="0" smtClean="0"/>
              <a:t> </a:t>
            </a:r>
          </a:p>
          <a:p>
            <a:pPr marL="514350" indent="-514350">
              <a:buAutoNum type="arabicParenR"/>
            </a:pPr>
            <a:r>
              <a:rPr lang="cs-CZ" b="1" dirty="0"/>
              <a:t>a</a:t>
            </a:r>
            <a:r>
              <a:rPr lang="cs-CZ" b="1" dirty="0" smtClean="0"/>
              <a:t>(u – 2) – 6b(u – 2) + (u – 2) = </a:t>
            </a:r>
            <a:r>
              <a:rPr lang="cs-CZ" b="1" u="sng" dirty="0" smtClean="0"/>
              <a:t>(u – 2)(a + 6b + 1)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7(a</a:t>
            </a:r>
            <a:r>
              <a:rPr lang="cs-CZ" b="1" baseline="30000" dirty="0" smtClean="0"/>
              <a:t>2 </a:t>
            </a:r>
            <a:r>
              <a:rPr lang="cs-CZ" b="1" dirty="0" smtClean="0"/>
              <a:t>+ b) + x(a</a:t>
            </a:r>
            <a:r>
              <a:rPr lang="cs-CZ" b="1" baseline="30000" dirty="0" smtClean="0"/>
              <a:t>2 </a:t>
            </a:r>
            <a:r>
              <a:rPr lang="cs-CZ" b="1" dirty="0"/>
              <a:t>+ b</a:t>
            </a:r>
            <a:r>
              <a:rPr lang="cs-CZ" b="1" dirty="0" smtClean="0"/>
              <a:t>) </a:t>
            </a:r>
            <a:r>
              <a:rPr lang="cs-CZ" b="1" dirty="0"/>
              <a:t>–</a:t>
            </a:r>
            <a:r>
              <a:rPr lang="cs-CZ" b="1" dirty="0" smtClean="0"/>
              <a:t> y(b + a</a:t>
            </a:r>
            <a:r>
              <a:rPr lang="cs-CZ" b="1" baseline="30000" dirty="0" smtClean="0"/>
              <a:t>2</a:t>
            </a:r>
            <a:r>
              <a:rPr lang="cs-CZ" b="1" dirty="0" smtClean="0"/>
              <a:t>) = </a:t>
            </a:r>
            <a:r>
              <a:rPr lang="cs-CZ" b="1" u="sng" dirty="0" smtClean="0"/>
              <a:t>(</a:t>
            </a:r>
            <a:r>
              <a:rPr lang="cs-CZ" b="1" u="sng" dirty="0"/>
              <a:t>a</a:t>
            </a:r>
            <a:r>
              <a:rPr lang="cs-CZ" b="1" u="sng" baseline="30000" dirty="0"/>
              <a:t>2 </a:t>
            </a:r>
            <a:r>
              <a:rPr lang="cs-CZ" b="1" u="sng" dirty="0"/>
              <a:t>+ b</a:t>
            </a:r>
            <a:r>
              <a:rPr lang="cs-CZ" b="1" u="sng" dirty="0" smtClean="0"/>
              <a:t>)(7 + x – y) 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2z(x +y</a:t>
            </a:r>
            <a:r>
              <a:rPr lang="cs-CZ" b="1" baseline="30000" dirty="0" smtClean="0"/>
              <a:t>2 </a:t>
            </a:r>
            <a:r>
              <a:rPr lang="cs-CZ" b="1" dirty="0" smtClean="0"/>
              <a:t>)+ (x + y</a:t>
            </a:r>
            <a:r>
              <a:rPr lang="cs-CZ" b="1" baseline="30000" dirty="0" smtClean="0"/>
              <a:t>2 </a:t>
            </a:r>
            <a:r>
              <a:rPr lang="cs-CZ" b="1" dirty="0" smtClean="0"/>
              <a:t>) </a:t>
            </a:r>
            <a:r>
              <a:rPr lang="cs-CZ" b="1" dirty="0"/>
              <a:t>–</a:t>
            </a:r>
            <a:r>
              <a:rPr lang="cs-CZ" b="1" dirty="0" smtClean="0"/>
              <a:t> 7z(x + y</a:t>
            </a:r>
            <a:r>
              <a:rPr lang="cs-CZ" b="1" baseline="30000" dirty="0" smtClean="0"/>
              <a:t>2</a:t>
            </a:r>
            <a:r>
              <a:rPr lang="cs-CZ" b="1" dirty="0" smtClean="0"/>
              <a:t>) = </a:t>
            </a:r>
            <a:r>
              <a:rPr lang="cs-CZ" b="1" u="sng" dirty="0" smtClean="0"/>
              <a:t>(x </a:t>
            </a:r>
            <a:r>
              <a:rPr lang="cs-CZ" b="1" u="sng" dirty="0"/>
              <a:t>+ y</a:t>
            </a:r>
            <a:r>
              <a:rPr lang="cs-CZ" b="1" u="sng" baseline="30000" dirty="0"/>
              <a:t>2</a:t>
            </a:r>
            <a:r>
              <a:rPr lang="cs-CZ" b="1" u="sng" dirty="0" smtClean="0"/>
              <a:t>)(2z +1 </a:t>
            </a:r>
            <a:r>
              <a:rPr lang="cs-CZ" b="1" u="sng" dirty="0" smtClean="0"/>
              <a:t>– </a:t>
            </a:r>
            <a:r>
              <a:rPr lang="cs-CZ" b="1" u="sng" dirty="0" smtClean="0"/>
              <a:t>7z) = (x + </a:t>
            </a:r>
            <a:r>
              <a:rPr lang="cs-CZ" b="1" u="sng" dirty="0" smtClean="0"/>
              <a:t>y</a:t>
            </a:r>
            <a:r>
              <a:rPr lang="cs-CZ" b="1" u="sng" baseline="30000" dirty="0" smtClean="0"/>
              <a:t>2</a:t>
            </a:r>
            <a:r>
              <a:rPr lang="cs-CZ" b="1" u="sng" dirty="0" smtClean="0"/>
              <a:t> ) (1 – 5z)</a:t>
            </a:r>
            <a:endParaRPr lang="cs-CZ" b="1" u="sng" dirty="0" smtClean="0"/>
          </a:p>
          <a:p>
            <a:pPr marL="514350" indent="-514350">
              <a:buAutoNum type="arabicParenR"/>
            </a:pPr>
            <a:endParaRPr lang="cs-CZ" dirty="0" smtClean="0"/>
          </a:p>
          <a:p>
            <a:pPr marL="514350" indent="-514350"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0011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0277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/>
              <a:t>Z jednoho dvojčlenu vytkni -1, potom rozlož na součin dvou činitelů: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07" y="1196752"/>
            <a:ext cx="9144000" cy="5877272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cs-CZ" b="1" dirty="0"/>
              <a:t>x</a:t>
            </a:r>
            <a:r>
              <a:rPr lang="cs-CZ" b="1" dirty="0" smtClean="0"/>
              <a:t>(a – 1) + 2(1 – a) =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4(x – y) + 7z(y – x) =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3s(5 – r) + t(r </a:t>
            </a:r>
            <a:r>
              <a:rPr lang="cs-CZ" b="1" dirty="0"/>
              <a:t>– </a:t>
            </a:r>
            <a:r>
              <a:rPr lang="cs-CZ" b="1" dirty="0" smtClean="0"/>
              <a:t>5) =</a:t>
            </a:r>
          </a:p>
          <a:p>
            <a:pPr marL="514350" indent="-514350">
              <a:buAutoNum type="arabicParenR"/>
            </a:pPr>
            <a:r>
              <a:rPr lang="cs-CZ" b="1" dirty="0"/>
              <a:t>a</a:t>
            </a:r>
            <a:r>
              <a:rPr lang="cs-CZ" b="1" baseline="30000" dirty="0" smtClean="0"/>
              <a:t>2</a:t>
            </a:r>
            <a:r>
              <a:rPr lang="cs-CZ" b="1" dirty="0" smtClean="0"/>
              <a:t>(2a – 3) + (3 – 2a) =</a:t>
            </a:r>
          </a:p>
          <a:p>
            <a:pPr marL="514350" indent="-514350">
              <a:buAutoNum type="arabicParenR"/>
            </a:pPr>
            <a:r>
              <a:rPr lang="cs-CZ" b="1" dirty="0"/>
              <a:t>q</a:t>
            </a:r>
            <a:r>
              <a:rPr lang="cs-CZ" b="1" dirty="0" smtClean="0"/>
              <a:t>(p – 4) – r(4 – p) =</a:t>
            </a:r>
          </a:p>
          <a:p>
            <a:pPr marL="514350" indent="-514350">
              <a:buAutoNum type="arabicParenR"/>
            </a:pPr>
            <a:r>
              <a:rPr lang="cs-CZ" b="1" dirty="0"/>
              <a:t>a</a:t>
            </a:r>
            <a:r>
              <a:rPr lang="cs-CZ" b="1" dirty="0" smtClean="0"/>
              <a:t>(c – d) – b(d – c) =</a:t>
            </a:r>
          </a:p>
          <a:p>
            <a:pPr marL="514350" indent="-514350">
              <a:buAutoNum type="arabicParenR"/>
            </a:pPr>
            <a:r>
              <a:rPr lang="cs-CZ" b="1" dirty="0"/>
              <a:t>a</a:t>
            </a:r>
            <a:r>
              <a:rPr lang="cs-CZ" b="1" dirty="0" smtClean="0"/>
              <a:t>(x + y) + (</a:t>
            </a:r>
            <a:r>
              <a:rPr lang="cs-CZ" b="1" dirty="0"/>
              <a:t>–</a:t>
            </a:r>
            <a:r>
              <a:rPr lang="cs-CZ" b="1" dirty="0" smtClean="0"/>
              <a:t> x – y) =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r</a:t>
            </a:r>
            <a:r>
              <a:rPr lang="cs-CZ" b="1" baseline="30000" dirty="0" smtClean="0"/>
              <a:t>2</a:t>
            </a:r>
            <a:r>
              <a:rPr lang="cs-CZ" b="1" dirty="0" smtClean="0"/>
              <a:t>(2a </a:t>
            </a:r>
            <a:r>
              <a:rPr lang="cs-CZ" b="1" dirty="0"/>
              <a:t>– </a:t>
            </a:r>
            <a:r>
              <a:rPr lang="cs-CZ" b="1" dirty="0" smtClean="0"/>
              <a:t>5b) – 3s(5b </a:t>
            </a:r>
            <a:r>
              <a:rPr lang="cs-CZ" b="1" dirty="0"/>
              <a:t>– </a:t>
            </a:r>
            <a:r>
              <a:rPr lang="cs-CZ" b="1" dirty="0" smtClean="0"/>
              <a:t>2a)=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3(h</a:t>
            </a:r>
            <a:r>
              <a:rPr lang="cs-CZ" b="1" baseline="30000" dirty="0" smtClean="0"/>
              <a:t>2 </a:t>
            </a:r>
            <a:r>
              <a:rPr lang="cs-CZ" b="1" dirty="0" smtClean="0"/>
              <a:t>+ 2q) – 4k(</a:t>
            </a:r>
            <a:r>
              <a:rPr lang="cs-CZ" b="1" dirty="0"/>
              <a:t>–</a:t>
            </a:r>
            <a:r>
              <a:rPr lang="cs-CZ" b="1" dirty="0" smtClean="0"/>
              <a:t> h</a:t>
            </a:r>
            <a:r>
              <a:rPr lang="cs-CZ" b="1" baseline="30000" dirty="0" smtClean="0"/>
              <a:t>2</a:t>
            </a:r>
            <a:r>
              <a:rPr lang="cs-CZ" b="1" dirty="0" smtClean="0"/>
              <a:t> </a:t>
            </a:r>
            <a:r>
              <a:rPr lang="cs-CZ" b="1" dirty="0"/>
              <a:t>–</a:t>
            </a:r>
            <a:r>
              <a:rPr lang="cs-CZ" b="1" dirty="0" smtClean="0"/>
              <a:t> 2g) =</a:t>
            </a:r>
          </a:p>
          <a:p>
            <a:pPr marL="514350" indent="-514350">
              <a:buAutoNum type="arabicParenR"/>
            </a:pPr>
            <a:endParaRPr lang="cs-CZ" dirty="0" smtClean="0"/>
          </a:p>
          <a:p>
            <a:pPr marL="514350" indent="-514350"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7441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0277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/>
              <a:t>Z jednoho dvojčlenu vytkni -1, potom rozlož na součin dvou činitelů: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7505" y="1340768"/>
            <a:ext cx="9144000" cy="5877272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cs-CZ" b="1" dirty="0"/>
              <a:t>x</a:t>
            </a:r>
            <a:r>
              <a:rPr lang="cs-CZ" b="1" dirty="0" smtClean="0"/>
              <a:t>(a – 1) + 2(1 – a) = </a:t>
            </a:r>
            <a:r>
              <a:rPr lang="cs-CZ" b="1" u="sng" dirty="0" smtClean="0"/>
              <a:t>(</a:t>
            </a:r>
            <a:r>
              <a:rPr lang="cs-CZ" b="1" u="sng" dirty="0"/>
              <a:t>a – 1) </a:t>
            </a:r>
            <a:r>
              <a:rPr lang="cs-CZ" b="1" u="sng" dirty="0" smtClean="0"/>
              <a:t>(x – 2)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4(x – y) + 7z(y – x) = </a:t>
            </a:r>
            <a:r>
              <a:rPr lang="cs-CZ" b="1" u="sng" dirty="0" smtClean="0"/>
              <a:t>(</a:t>
            </a:r>
            <a:r>
              <a:rPr lang="cs-CZ" b="1" u="sng" dirty="0"/>
              <a:t>x – y) </a:t>
            </a:r>
            <a:r>
              <a:rPr lang="cs-CZ" b="1" u="sng" dirty="0" smtClean="0"/>
              <a:t>(4 – 7z)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3s(5 – r) + t(r </a:t>
            </a:r>
            <a:r>
              <a:rPr lang="cs-CZ" b="1" dirty="0"/>
              <a:t>– </a:t>
            </a:r>
            <a:r>
              <a:rPr lang="cs-CZ" b="1" dirty="0" smtClean="0"/>
              <a:t>5) = </a:t>
            </a:r>
            <a:r>
              <a:rPr lang="cs-CZ" b="1" u="sng" dirty="0" smtClean="0"/>
              <a:t>(5 </a:t>
            </a:r>
            <a:r>
              <a:rPr lang="cs-CZ" b="1" u="sng" dirty="0"/>
              <a:t>– r</a:t>
            </a:r>
            <a:r>
              <a:rPr lang="cs-CZ" b="1" u="sng" dirty="0" smtClean="0"/>
              <a:t>)(3s – t)</a:t>
            </a:r>
          </a:p>
          <a:p>
            <a:pPr marL="514350" indent="-514350">
              <a:buAutoNum type="arabicParenR"/>
            </a:pPr>
            <a:r>
              <a:rPr lang="cs-CZ" b="1" dirty="0"/>
              <a:t>a</a:t>
            </a:r>
            <a:r>
              <a:rPr lang="cs-CZ" b="1" baseline="30000" dirty="0" smtClean="0"/>
              <a:t>2</a:t>
            </a:r>
            <a:r>
              <a:rPr lang="cs-CZ" b="1" dirty="0" smtClean="0"/>
              <a:t>(2a – 3) + (3 – 2a) = </a:t>
            </a:r>
            <a:r>
              <a:rPr lang="cs-CZ" b="1" u="sng" dirty="0" smtClean="0"/>
              <a:t>(</a:t>
            </a:r>
            <a:r>
              <a:rPr lang="cs-CZ" b="1" u="sng" dirty="0"/>
              <a:t>2a – 3</a:t>
            </a:r>
            <a:r>
              <a:rPr lang="cs-CZ" b="1" u="sng" dirty="0" smtClean="0"/>
              <a:t>)(a</a:t>
            </a:r>
            <a:r>
              <a:rPr lang="cs-CZ" b="1" u="sng" baseline="30000" dirty="0" smtClean="0"/>
              <a:t>2 </a:t>
            </a:r>
            <a:r>
              <a:rPr lang="cs-CZ" b="1" u="sng" dirty="0" smtClean="0"/>
              <a:t>- 1) </a:t>
            </a:r>
          </a:p>
          <a:p>
            <a:pPr marL="514350" indent="-514350">
              <a:buAutoNum type="arabicParenR"/>
            </a:pPr>
            <a:r>
              <a:rPr lang="cs-CZ" b="1" dirty="0"/>
              <a:t>q</a:t>
            </a:r>
            <a:r>
              <a:rPr lang="cs-CZ" b="1" dirty="0" smtClean="0"/>
              <a:t>(p – 4) – r(4 – p) = </a:t>
            </a:r>
            <a:r>
              <a:rPr lang="cs-CZ" b="1" u="sng" dirty="0" smtClean="0"/>
              <a:t>(</a:t>
            </a:r>
            <a:r>
              <a:rPr lang="cs-CZ" b="1" u="sng" dirty="0"/>
              <a:t>p – 4</a:t>
            </a:r>
            <a:r>
              <a:rPr lang="cs-CZ" b="1" u="sng" dirty="0" smtClean="0"/>
              <a:t>)(q + r) </a:t>
            </a:r>
          </a:p>
          <a:p>
            <a:pPr marL="514350" indent="-514350">
              <a:buAutoNum type="arabicParenR"/>
            </a:pPr>
            <a:r>
              <a:rPr lang="cs-CZ" b="1" dirty="0"/>
              <a:t>a</a:t>
            </a:r>
            <a:r>
              <a:rPr lang="cs-CZ" b="1" dirty="0" smtClean="0"/>
              <a:t>(c – d) – b(d – c) = </a:t>
            </a:r>
            <a:r>
              <a:rPr lang="cs-CZ" b="1" u="sng" dirty="0" smtClean="0"/>
              <a:t>(</a:t>
            </a:r>
            <a:r>
              <a:rPr lang="cs-CZ" b="1" u="sng" dirty="0"/>
              <a:t>c – d</a:t>
            </a:r>
            <a:r>
              <a:rPr lang="cs-CZ" b="1" u="sng" dirty="0" smtClean="0"/>
              <a:t>)(a + b) </a:t>
            </a:r>
          </a:p>
          <a:p>
            <a:pPr marL="514350" indent="-514350">
              <a:buAutoNum type="arabicParenR"/>
            </a:pPr>
            <a:r>
              <a:rPr lang="cs-CZ" b="1" dirty="0"/>
              <a:t>a</a:t>
            </a:r>
            <a:r>
              <a:rPr lang="cs-CZ" b="1" dirty="0" smtClean="0"/>
              <a:t>(x + y) + (</a:t>
            </a:r>
            <a:r>
              <a:rPr lang="cs-CZ" b="1" dirty="0"/>
              <a:t>–</a:t>
            </a:r>
            <a:r>
              <a:rPr lang="cs-CZ" b="1" dirty="0" smtClean="0"/>
              <a:t> x – y) = </a:t>
            </a:r>
            <a:r>
              <a:rPr lang="cs-CZ" b="1" u="sng" dirty="0" smtClean="0"/>
              <a:t>(</a:t>
            </a:r>
            <a:r>
              <a:rPr lang="cs-CZ" b="1" u="sng" dirty="0"/>
              <a:t>x + y</a:t>
            </a:r>
            <a:r>
              <a:rPr lang="cs-CZ" b="1" u="sng" dirty="0" smtClean="0"/>
              <a:t>)(a – 1) 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r</a:t>
            </a:r>
            <a:r>
              <a:rPr lang="cs-CZ" b="1" baseline="30000" dirty="0" smtClean="0"/>
              <a:t>2</a:t>
            </a:r>
            <a:r>
              <a:rPr lang="cs-CZ" b="1" dirty="0" smtClean="0"/>
              <a:t>(2a </a:t>
            </a:r>
            <a:r>
              <a:rPr lang="cs-CZ" b="1" dirty="0"/>
              <a:t>– </a:t>
            </a:r>
            <a:r>
              <a:rPr lang="cs-CZ" b="1" dirty="0" smtClean="0"/>
              <a:t>5b) – 3s(5b </a:t>
            </a:r>
            <a:r>
              <a:rPr lang="cs-CZ" b="1" dirty="0"/>
              <a:t>– </a:t>
            </a:r>
            <a:r>
              <a:rPr lang="cs-CZ" b="1" dirty="0" smtClean="0"/>
              <a:t>2a)= </a:t>
            </a:r>
            <a:r>
              <a:rPr lang="cs-CZ" b="1" u="sng" dirty="0" smtClean="0"/>
              <a:t>(</a:t>
            </a:r>
            <a:r>
              <a:rPr lang="cs-CZ" b="1" u="sng" dirty="0"/>
              <a:t>2a – 5b</a:t>
            </a:r>
            <a:r>
              <a:rPr lang="cs-CZ" b="1" u="sng" dirty="0" smtClean="0"/>
              <a:t>)(r</a:t>
            </a:r>
            <a:r>
              <a:rPr lang="cs-CZ" b="1" u="sng" baseline="30000" dirty="0" smtClean="0"/>
              <a:t>2</a:t>
            </a:r>
            <a:r>
              <a:rPr lang="cs-CZ" b="1" u="sng" dirty="0"/>
              <a:t> </a:t>
            </a:r>
            <a:r>
              <a:rPr lang="cs-CZ" b="1" u="sng" dirty="0" smtClean="0"/>
              <a:t>+ 3s)</a:t>
            </a:r>
            <a:r>
              <a:rPr lang="cs-CZ" b="1" dirty="0" smtClean="0"/>
              <a:t> 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3(h</a:t>
            </a:r>
            <a:r>
              <a:rPr lang="cs-CZ" b="1" baseline="30000" dirty="0" smtClean="0"/>
              <a:t>2 </a:t>
            </a:r>
            <a:r>
              <a:rPr lang="cs-CZ" b="1" dirty="0" smtClean="0"/>
              <a:t>+ 2q) – 4k(</a:t>
            </a:r>
            <a:r>
              <a:rPr lang="cs-CZ" b="1" dirty="0"/>
              <a:t>–</a:t>
            </a:r>
            <a:r>
              <a:rPr lang="cs-CZ" b="1" dirty="0" smtClean="0"/>
              <a:t> h</a:t>
            </a:r>
            <a:r>
              <a:rPr lang="cs-CZ" b="1" baseline="30000" dirty="0" smtClean="0"/>
              <a:t>2</a:t>
            </a:r>
            <a:r>
              <a:rPr lang="cs-CZ" b="1" dirty="0" smtClean="0"/>
              <a:t> </a:t>
            </a:r>
            <a:r>
              <a:rPr lang="cs-CZ" b="1" dirty="0"/>
              <a:t>–</a:t>
            </a:r>
            <a:r>
              <a:rPr lang="cs-CZ" b="1" dirty="0" smtClean="0"/>
              <a:t> 2g) = </a:t>
            </a:r>
            <a:r>
              <a:rPr lang="cs-CZ" b="1" u="sng" dirty="0" smtClean="0"/>
              <a:t>(</a:t>
            </a:r>
            <a:r>
              <a:rPr lang="cs-CZ" b="1" u="sng" dirty="0"/>
              <a:t>h</a:t>
            </a:r>
            <a:r>
              <a:rPr lang="cs-CZ" b="1" u="sng" baseline="30000" dirty="0"/>
              <a:t>2 </a:t>
            </a:r>
            <a:r>
              <a:rPr lang="cs-CZ" b="1" u="sng" dirty="0"/>
              <a:t>+ 2q</a:t>
            </a:r>
            <a:r>
              <a:rPr lang="cs-CZ" b="1" u="sng" dirty="0" smtClean="0"/>
              <a:t>)(3+ 4k) </a:t>
            </a:r>
          </a:p>
          <a:p>
            <a:pPr marL="514350" indent="-514350">
              <a:buAutoNum type="arabicParenR"/>
            </a:pPr>
            <a:endParaRPr lang="cs-CZ" dirty="0" smtClean="0"/>
          </a:p>
          <a:p>
            <a:pPr marL="514350" indent="-514350"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8158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/>
              <a:t>Doplň vhodně závorky a rozlož na součin: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229600" cy="5616624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cs-CZ" b="1" dirty="0" smtClean="0"/>
              <a:t>y(3 + z) + 3 + z = </a:t>
            </a:r>
          </a:p>
          <a:p>
            <a:pPr marL="514350" indent="-514350">
              <a:buAutoNum type="arabicParenR"/>
            </a:pPr>
            <a:r>
              <a:rPr lang="cs-CZ" b="1" dirty="0"/>
              <a:t>u</a:t>
            </a:r>
            <a:r>
              <a:rPr lang="cs-CZ" b="1" dirty="0" smtClean="0"/>
              <a:t>(2 – v) – 2 + v =</a:t>
            </a:r>
          </a:p>
          <a:p>
            <a:pPr marL="514350" indent="-514350">
              <a:buAutoNum type="arabicParenR"/>
            </a:pPr>
            <a:r>
              <a:rPr lang="cs-CZ" b="1" dirty="0"/>
              <a:t>a</a:t>
            </a:r>
            <a:r>
              <a:rPr lang="cs-CZ" b="1" dirty="0" smtClean="0"/>
              <a:t>b(2c + d) + 2c + d =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5x(a – 7) – a + 7 =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m</a:t>
            </a:r>
            <a:r>
              <a:rPr lang="cs-CZ" b="1" baseline="30000" dirty="0" smtClean="0"/>
              <a:t>2</a:t>
            </a:r>
            <a:r>
              <a:rPr lang="cs-CZ" b="1" dirty="0" smtClean="0"/>
              <a:t>(p – 1) + p – 1 =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3x(4 + y) – 4 – y =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rs</a:t>
            </a:r>
            <a:r>
              <a:rPr lang="cs-CZ" b="1" baseline="30000" dirty="0" smtClean="0"/>
              <a:t>3</a:t>
            </a:r>
            <a:r>
              <a:rPr lang="cs-CZ" b="1" dirty="0" smtClean="0"/>
              <a:t>(t – 12) + t – 12 =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2a</a:t>
            </a:r>
            <a:r>
              <a:rPr lang="cs-CZ" b="1" baseline="30000" dirty="0" smtClean="0"/>
              <a:t>2</a:t>
            </a:r>
            <a:r>
              <a:rPr lang="cs-CZ" b="1" dirty="0" smtClean="0"/>
              <a:t>(m + n</a:t>
            </a:r>
            <a:r>
              <a:rPr lang="cs-CZ" b="1" baseline="30000" dirty="0" smtClean="0"/>
              <a:t>2</a:t>
            </a:r>
            <a:r>
              <a:rPr lang="cs-CZ" b="1" dirty="0" smtClean="0"/>
              <a:t>) – m </a:t>
            </a:r>
            <a:r>
              <a:rPr lang="cs-CZ" b="1" dirty="0"/>
              <a:t>–</a:t>
            </a:r>
            <a:r>
              <a:rPr lang="cs-CZ" b="1" dirty="0" smtClean="0"/>
              <a:t> n</a:t>
            </a:r>
            <a:r>
              <a:rPr lang="cs-CZ" b="1" baseline="30000" dirty="0" smtClean="0"/>
              <a:t>2 </a:t>
            </a:r>
            <a:r>
              <a:rPr lang="cs-CZ" b="1" dirty="0" smtClean="0"/>
              <a:t>=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8m + 3n – 2(3n + 8m) =</a:t>
            </a:r>
          </a:p>
          <a:p>
            <a:pPr marL="514350" indent="-514350">
              <a:buAutoNum type="arabicParenR"/>
            </a:pPr>
            <a:r>
              <a:rPr lang="cs-CZ" b="1" dirty="0"/>
              <a:t> –</a:t>
            </a:r>
            <a:r>
              <a:rPr lang="cs-CZ" b="1" dirty="0" smtClean="0"/>
              <a:t> y + 9z – 3x(9z – y) =</a:t>
            </a:r>
          </a:p>
          <a:p>
            <a:pPr marL="514350" indent="-514350"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9797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/>
              <a:t>Doplň vhodně závorky a rozlož na součin: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229600" cy="5616624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cs-CZ" b="1" dirty="0" smtClean="0"/>
              <a:t>y(3 + z) + 3 + z = (</a:t>
            </a:r>
            <a:r>
              <a:rPr lang="cs-CZ" b="1" dirty="0"/>
              <a:t>3 + z</a:t>
            </a:r>
            <a:r>
              <a:rPr lang="cs-CZ" b="1" dirty="0" smtClean="0"/>
              <a:t>)(y + 1) </a:t>
            </a:r>
          </a:p>
          <a:p>
            <a:pPr marL="514350" indent="-514350">
              <a:buAutoNum type="arabicParenR"/>
            </a:pPr>
            <a:r>
              <a:rPr lang="cs-CZ" b="1" dirty="0"/>
              <a:t>u</a:t>
            </a:r>
            <a:r>
              <a:rPr lang="cs-CZ" b="1" dirty="0" smtClean="0"/>
              <a:t>(2 – v) – 2 + v = (</a:t>
            </a:r>
            <a:r>
              <a:rPr lang="cs-CZ" b="1" dirty="0"/>
              <a:t>2 – v</a:t>
            </a:r>
            <a:r>
              <a:rPr lang="cs-CZ" b="1" dirty="0" smtClean="0"/>
              <a:t>)(u – 1) </a:t>
            </a:r>
          </a:p>
          <a:p>
            <a:pPr marL="514350" indent="-514350">
              <a:buAutoNum type="arabicParenR"/>
            </a:pPr>
            <a:r>
              <a:rPr lang="cs-CZ" b="1" dirty="0"/>
              <a:t>a</a:t>
            </a:r>
            <a:r>
              <a:rPr lang="cs-CZ" b="1" dirty="0" smtClean="0"/>
              <a:t>b(2c + d) + 2c + d = (2c + d)(ab + 1)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5x(a – 7) – a + 7 = (a </a:t>
            </a:r>
            <a:r>
              <a:rPr lang="cs-CZ" b="1" dirty="0"/>
              <a:t>– 7</a:t>
            </a:r>
            <a:r>
              <a:rPr lang="cs-CZ" b="1" dirty="0" smtClean="0"/>
              <a:t>)(5x – 1) 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m</a:t>
            </a:r>
            <a:r>
              <a:rPr lang="cs-CZ" b="1" baseline="30000" dirty="0" smtClean="0"/>
              <a:t>2</a:t>
            </a:r>
            <a:r>
              <a:rPr lang="cs-CZ" b="1" dirty="0" smtClean="0"/>
              <a:t>(p – 1) + p – 1 = (</a:t>
            </a:r>
            <a:r>
              <a:rPr lang="cs-CZ" b="1" dirty="0"/>
              <a:t>p – 1</a:t>
            </a:r>
            <a:r>
              <a:rPr lang="cs-CZ" b="1" dirty="0" smtClean="0"/>
              <a:t>)(m</a:t>
            </a:r>
            <a:r>
              <a:rPr lang="cs-CZ" b="1" baseline="30000" dirty="0" smtClean="0"/>
              <a:t>2 </a:t>
            </a:r>
            <a:r>
              <a:rPr lang="cs-CZ" b="1" dirty="0" smtClean="0"/>
              <a:t>+ 1)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3x(4 + y) – 4 – y = (4 </a:t>
            </a:r>
            <a:r>
              <a:rPr lang="cs-CZ" b="1" dirty="0"/>
              <a:t>+ y</a:t>
            </a:r>
            <a:r>
              <a:rPr lang="cs-CZ" b="1" dirty="0" smtClean="0"/>
              <a:t>)(3x – 1) 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rs</a:t>
            </a:r>
            <a:r>
              <a:rPr lang="cs-CZ" b="1" baseline="30000" dirty="0" smtClean="0"/>
              <a:t>3</a:t>
            </a:r>
            <a:r>
              <a:rPr lang="cs-CZ" b="1" dirty="0" smtClean="0"/>
              <a:t>(t – 12) + t – 12 = (t </a:t>
            </a:r>
            <a:r>
              <a:rPr lang="cs-CZ" b="1" dirty="0"/>
              <a:t>– 12</a:t>
            </a:r>
            <a:r>
              <a:rPr lang="cs-CZ" b="1" dirty="0" smtClean="0"/>
              <a:t>)(rs</a:t>
            </a:r>
            <a:r>
              <a:rPr lang="cs-CZ" b="1" baseline="30000" dirty="0" smtClean="0"/>
              <a:t>3 </a:t>
            </a:r>
            <a:r>
              <a:rPr lang="cs-CZ" b="1" dirty="0" smtClean="0"/>
              <a:t>+ 1) 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2a</a:t>
            </a:r>
            <a:r>
              <a:rPr lang="cs-CZ" b="1" baseline="30000" dirty="0" smtClean="0"/>
              <a:t>2</a:t>
            </a:r>
            <a:r>
              <a:rPr lang="cs-CZ" b="1" dirty="0" smtClean="0"/>
              <a:t>(m + n</a:t>
            </a:r>
            <a:r>
              <a:rPr lang="cs-CZ" b="1" baseline="30000" dirty="0" smtClean="0"/>
              <a:t>2</a:t>
            </a:r>
            <a:r>
              <a:rPr lang="cs-CZ" b="1" dirty="0" smtClean="0"/>
              <a:t>) – m </a:t>
            </a:r>
            <a:r>
              <a:rPr lang="cs-CZ" b="1" dirty="0"/>
              <a:t>–</a:t>
            </a:r>
            <a:r>
              <a:rPr lang="cs-CZ" b="1" dirty="0" smtClean="0"/>
              <a:t> n</a:t>
            </a:r>
            <a:r>
              <a:rPr lang="cs-CZ" b="1" baseline="30000" dirty="0" smtClean="0"/>
              <a:t>2 </a:t>
            </a:r>
            <a:r>
              <a:rPr lang="cs-CZ" b="1" dirty="0" smtClean="0"/>
              <a:t>= (m </a:t>
            </a:r>
            <a:r>
              <a:rPr lang="cs-CZ" b="1" dirty="0"/>
              <a:t>+ n</a:t>
            </a:r>
            <a:r>
              <a:rPr lang="cs-CZ" b="1" baseline="30000" dirty="0"/>
              <a:t>2</a:t>
            </a:r>
            <a:r>
              <a:rPr lang="cs-CZ" b="1" dirty="0" smtClean="0"/>
              <a:t>)(</a:t>
            </a:r>
            <a:r>
              <a:rPr lang="cs-CZ" b="1" dirty="0"/>
              <a:t>2a</a:t>
            </a:r>
            <a:r>
              <a:rPr lang="cs-CZ" b="1" baseline="30000" dirty="0"/>
              <a:t>2</a:t>
            </a:r>
            <a:r>
              <a:rPr lang="cs-CZ" b="1" dirty="0" smtClean="0"/>
              <a:t> – 1)  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8m + 3n – 2(3n + 8m) = </a:t>
            </a:r>
            <a:r>
              <a:rPr lang="cs-CZ" b="1" dirty="0"/>
              <a:t>–</a:t>
            </a:r>
            <a:r>
              <a:rPr lang="cs-CZ" b="1" dirty="0" smtClean="0"/>
              <a:t> (</a:t>
            </a:r>
            <a:r>
              <a:rPr lang="cs-CZ" b="1" dirty="0"/>
              <a:t>3n + 8m</a:t>
            </a:r>
            <a:r>
              <a:rPr lang="cs-CZ" b="1" dirty="0" smtClean="0"/>
              <a:t>) </a:t>
            </a:r>
          </a:p>
          <a:p>
            <a:pPr marL="514350" indent="-514350">
              <a:buAutoNum type="arabicParenR"/>
            </a:pPr>
            <a:r>
              <a:rPr lang="cs-CZ" b="1" dirty="0"/>
              <a:t> –</a:t>
            </a:r>
            <a:r>
              <a:rPr lang="cs-CZ" b="1" dirty="0" smtClean="0"/>
              <a:t> y + 9z – 3x(9z – y) = (9z </a:t>
            </a:r>
            <a:r>
              <a:rPr lang="cs-CZ" b="1" dirty="0"/>
              <a:t>– y</a:t>
            </a:r>
            <a:r>
              <a:rPr lang="cs-CZ" b="1" dirty="0" smtClean="0"/>
              <a:t>)(1 – 3x) </a:t>
            </a:r>
          </a:p>
          <a:p>
            <a:pPr marL="514350" indent="-514350"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58333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1392</Words>
  <Application>Microsoft Office PowerPoint</Application>
  <PresentationFormat>Předvádění na obrazovce (4:3)</PresentationFormat>
  <Paragraphs>114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Rozklad mnohočlenů na součin  - vytýkání</vt:lpstr>
      <vt:lpstr>Uprav na součin vytýkáním:</vt:lpstr>
      <vt:lpstr>Řešení úprav na součin vytýkáním:</vt:lpstr>
      <vt:lpstr>Rozlož na součin dvou činitelů ( vytkni společnou závorku)</vt:lpstr>
      <vt:lpstr>Rozlož na součin činitelů:</vt:lpstr>
      <vt:lpstr>Z jednoho dvojčlenu vytkni -1, potom rozlož na součin dvou činitelů:</vt:lpstr>
      <vt:lpstr>Z jednoho dvojčlenu vytkni -1, potom rozlož na součin dvou činitelů:</vt:lpstr>
      <vt:lpstr>Doplň vhodně závorky a rozlož na součin:</vt:lpstr>
      <vt:lpstr>Doplň vhodně závorky a rozlož na součin:</vt:lpstr>
      <vt:lpstr>Rozlož na součin (postupné vytýkání):</vt:lpstr>
      <vt:lpstr>Rozlož na součin (postupné vytýkání):</vt:lpstr>
      <vt:lpstr>Rozlož na součin (postupné vytýkání):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Rozklad mnohočlenů na součin  - vytýkání</dc:title>
  <dc:creator>spravce</dc:creator>
  <cp:lastModifiedBy>Ivan</cp:lastModifiedBy>
  <cp:revision>25</cp:revision>
  <dcterms:created xsi:type="dcterms:W3CDTF">2013-01-20T10:44:20Z</dcterms:created>
  <dcterms:modified xsi:type="dcterms:W3CDTF">2014-02-24T11:52:24Z</dcterms:modified>
</cp:coreProperties>
</file>